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6"/>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7010400" cy="9296400"/>
  <p:defaultTextStyle>
    <a:defPPr>
      <a:defRPr lang="en-US"/>
    </a:defPPr>
    <a:lvl1pPr algn="l" rtl="0" fontAlgn="base">
      <a:spcBef>
        <a:spcPct val="0"/>
      </a:spcBef>
      <a:spcAft>
        <a:spcPct val="0"/>
      </a:spcAft>
      <a:defRPr kern="1200">
        <a:solidFill>
          <a:srgbClr val="000000"/>
        </a:solidFill>
        <a:latin typeface="Georgia" charset="0"/>
        <a:ea typeface="ヒラギノ明朝 ProN W3" charset="0"/>
        <a:cs typeface="ヒラギノ明朝 ProN W3" charset="0"/>
        <a:sym typeface="Georgia" charset="0"/>
      </a:defRPr>
    </a:lvl1pPr>
    <a:lvl2pPr marL="457200" algn="l" rtl="0" fontAlgn="base">
      <a:spcBef>
        <a:spcPct val="0"/>
      </a:spcBef>
      <a:spcAft>
        <a:spcPct val="0"/>
      </a:spcAft>
      <a:defRPr kern="1200">
        <a:solidFill>
          <a:srgbClr val="000000"/>
        </a:solidFill>
        <a:latin typeface="Georgia" charset="0"/>
        <a:ea typeface="ヒラギノ明朝 ProN W3" charset="0"/>
        <a:cs typeface="ヒラギノ明朝 ProN W3" charset="0"/>
        <a:sym typeface="Georgia" charset="0"/>
      </a:defRPr>
    </a:lvl2pPr>
    <a:lvl3pPr marL="914400" algn="l" rtl="0" fontAlgn="base">
      <a:spcBef>
        <a:spcPct val="0"/>
      </a:spcBef>
      <a:spcAft>
        <a:spcPct val="0"/>
      </a:spcAft>
      <a:defRPr kern="1200">
        <a:solidFill>
          <a:srgbClr val="000000"/>
        </a:solidFill>
        <a:latin typeface="Georgia" charset="0"/>
        <a:ea typeface="ヒラギノ明朝 ProN W3" charset="0"/>
        <a:cs typeface="ヒラギノ明朝 ProN W3" charset="0"/>
        <a:sym typeface="Georgia" charset="0"/>
      </a:defRPr>
    </a:lvl3pPr>
    <a:lvl4pPr marL="1371600" algn="l" rtl="0" fontAlgn="base">
      <a:spcBef>
        <a:spcPct val="0"/>
      </a:spcBef>
      <a:spcAft>
        <a:spcPct val="0"/>
      </a:spcAft>
      <a:defRPr kern="1200">
        <a:solidFill>
          <a:srgbClr val="000000"/>
        </a:solidFill>
        <a:latin typeface="Georgia" charset="0"/>
        <a:ea typeface="ヒラギノ明朝 ProN W3" charset="0"/>
        <a:cs typeface="ヒラギノ明朝 ProN W3" charset="0"/>
        <a:sym typeface="Georgia" charset="0"/>
      </a:defRPr>
    </a:lvl4pPr>
    <a:lvl5pPr marL="1828800" algn="l" rtl="0" fontAlgn="base">
      <a:spcBef>
        <a:spcPct val="0"/>
      </a:spcBef>
      <a:spcAft>
        <a:spcPct val="0"/>
      </a:spcAft>
      <a:defRPr kern="1200">
        <a:solidFill>
          <a:srgbClr val="000000"/>
        </a:solidFill>
        <a:latin typeface="Georgia" charset="0"/>
        <a:ea typeface="ヒラギノ明朝 ProN W3" charset="0"/>
        <a:cs typeface="ヒラギノ明朝 ProN W3" charset="0"/>
        <a:sym typeface="Georgia" charset="0"/>
      </a:defRPr>
    </a:lvl5pPr>
    <a:lvl6pPr marL="2286000" algn="l" defTabSz="457200" rtl="0" eaLnBrk="1" latinLnBrk="0" hangingPunct="1">
      <a:defRPr kern="1200">
        <a:solidFill>
          <a:srgbClr val="000000"/>
        </a:solidFill>
        <a:latin typeface="Georgia" charset="0"/>
        <a:ea typeface="ヒラギノ明朝 ProN W3" charset="0"/>
        <a:cs typeface="ヒラギノ明朝 ProN W3" charset="0"/>
        <a:sym typeface="Georgia" charset="0"/>
      </a:defRPr>
    </a:lvl6pPr>
    <a:lvl7pPr marL="2743200" algn="l" defTabSz="457200" rtl="0" eaLnBrk="1" latinLnBrk="0" hangingPunct="1">
      <a:defRPr kern="1200">
        <a:solidFill>
          <a:srgbClr val="000000"/>
        </a:solidFill>
        <a:latin typeface="Georgia" charset="0"/>
        <a:ea typeface="ヒラギノ明朝 ProN W3" charset="0"/>
        <a:cs typeface="ヒラギノ明朝 ProN W3" charset="0"/>
        <a:sym typeface="Georgia" charset="0"/>
      </a:defRPr>
    </a:lvl7pPr>
    <a:lvl8pPr marL="3200400" algn="l" defTabSz="457200" rtl="0" eaLnBrk="1" latinLnBrk="0" hangingPunct="1">
      <a:defRPr kern="1200">
        <a:solidFill>
          <a:srgbClr val="000000"/>
        </a:solidFill>
        <a:latin typeface="Georgia" charset="0"/>
        <a:ea typeface="ヒラギノ明朝 ProN W3" charset="0"/>
        <a:cs typeface="ヒラギノ明朝 ProN W3" charset="0"/>
        <a:sym typeface="Georgia" charset="0"/>
      </a:defRPr>
    </a:lvl8pPr>
    <a:lvl9pPr marL="3657600" algn="l" defTabSz="457200" rtl="0" eaLnBrk="1" latinLnBrk="0" hangingPunct="1">
      <a:defRPr kern="1200">
        <a:solidFill>
          <a:srgbClr val="000000"/>
        </a:solidFill>
        <a:latin typeface="Georgia" charset="0"/>
        <a:ea typeface="ヒラギノ明朝 ProN W3" charset="0"/>
        <a:cs typeface="ヒラギノ明朝 ProN W3" charset="0"/>
        <a:sym typeface="Georgia"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11" autoAdjust="0"/>
    <p:restoredTop sz="84635" autoAdjust="0"/>
  </p:normalViewPr>
  <p:slideViewPr>
    <p:cSldViewPr snapToGrid="0" snapToObjects="1">
      <p:cViewPr varScale="1">
        <p:scale>
          <a:sx n="69" d="100"/>
          <a:sy n="69" d="100"/>
        </p:scale>
        <p:origin x="12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4D7E8E3-1068-4D1F-91B1-1F8ED7B6EB60}" type="datetimeFigureOut">
              <a:rPr lang="en-US" smtClean="0"/>
              <a:t>4/26/2016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E199697-84BA-401A-BE5F-C228F4FF6F61}" type="slidenum">
              <a:rPr lang="en-US" smtClean="0"/>
              <a:t>‹#›</a:t>
            </a:fld>
            <a:endParaRPr lang="en-US"/>
          </a:p>
        </p:txBody>
      </p:sp>
    </p:spTree>
    <p:extLst>
      <p:ext uri="{BB962C8B-B14F-4D97-AF65-F5344CB8AC3E}">
        <p14:creationId xmlns:p14="http://schemas.microsoft.com/office/powerpoint/2010/main" val="1731951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BE199697-84BA-401A-BE5F-C228F4FF6F61}" type="slidenum">
              <a:rPr lang="en-US" smtClean="0"/>
              <a:t>1</a:t>
            </a:fld>
            <a:endParaRPr lang="en-US"/>
          </a:p>
        </p:txBody>
      </p:sp>
    </p:spTree>
    <p:extLst>
      <p:ext uri="{BB962C8B-B14F-4D97-AF65-F5344CB8AC3E}">
        <p14:creationId xmlns:p14="http://schemas.microsoft.com/office/powerpoint/2010/main" val="1582294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smtClean="0">
              <a:ln>
                <a:noFill/>
              </a:ln>
              <a:solidFill>
                <a:prstClr val="black"/>
              </a:solidFill>
              <a:effectLst/>
              <a:uLnTx/>
              <a:uFillTx/>
              <a:latin typeface="+mn-lt"/>
              <a:ea typeface="Calibri" panose="020F0502020204030204" pitchFamily="34" charset="0"/>
              <a:cs typeface="Times New Roman" panose="02020603050405020304" pitchFamily="18" charset="0"/>
            </a:endParaRPr>
          </a:p>
          <a:p>
            <a:endParaRPr lang="en-US" b="0" dirty="0"/>
          </a:p>
        </p:txBody>
      </p:sp>
      <p:sp>
        <p:nvSpPr>
          <p:cNvPr id="4" name="Slide Number Placeholder 3"/>
          <p:cNvSpPr>
            <a:spLocks noGrp="1"/>
          </p:cNvSpPr>
          <p:nvPr>
            <p:ph type="sldNum" sz="quarter" idx="10"/>
          </p:nvPr>
        </p:nvSpPr>
        <p:spPr/>
        <p:txBody>
          <a:bodyPr/>
          <a:lstStyle/>
          <a:p>
            <a:fld id="{BE199697-84BA-401A-BE5F-C228F4FF6F61}" type="slidenum">
              <a:rPr lang="en-US" smtClean="0"/>
              <a:t>10</a:t>
            </a:fld>
            <a:endParaRPr lang="en-US"/>
          </a:p>
        </p:txBody>
      </p:sp>
    </p:spTree>
    <p:extLst>
      <p:ext uri="{BB962C8B-B14F-4D97-AF65-F5344CB8AC3E}">
        <p14:creationId xmlns:p14="http://schemas.microsoft.com/office/powerpoint/2010/main" val="775870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BE199697-84BA-401A-BE5F-C228F4FF6F61}" type="slidenum">
              <a:rPr lang="en-US" smtClean="0"/>
              <a:t>11</a:t>
            </a:fld>
            <a:endParaRPr lang="en-US"/>
          </a:p>
        </p:txBody>
      </p:sp>
    </p:spTree>
    <p:extLst>
      <p:ext uri="{BB962C8B-B14F-4D97-AF65-F5344CB8AC3E}">
        <p14:creationId xmlns:p14="http://schemas.microsoft.com/office/powerpoint/2010/main" val="3689804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12</a:t>
            </a:fld>
            <a:endParaRPr lang="en-US"/>
          </a:p>
        </p:txBody>
      </p:sp>
    </p:spTree>
    <p:extLst>
      <p:ext uri="{BB962C8B-B14F-4D97-AF65-F5344CB8AC3E}">
        <p14:creationId xmlns:p14="http://schemas.microsoft.com/office/powerpoint/2010/main" val="1071157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13</a:t>
            </a:fld>
            <a:endParaRPr lang="en-US"/>
          </a:p>
        </p:txBody>
      </p:sp>
    </p:spTree>
    <p:extLst>
      <p:ext uri="{BB962C8B-B14F-4D97-AF65-F5344CB8AC3E}">
        <p14:creationId xmlns:p14="http://schemas.microsoft.com/office/powerpoint/2010/main" val="2487366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14</a:t>
            </a:fld>
            <a:endParaRPr lang="en-US"/>
          </a:p>
        </p:txBody>
      </p:sp>
    </p:spTree>
    <p:extLst>
      <p:ext uri="{BB962C8B-B14F-4D97-AF65-F5344CB8AC3E}">
        <p14:creationId xmlns:p14="http://schemas.microsoft.com/office/powerpoint/2010/main" val="3860550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15</a:t>
            </a:fld>
            <a:endParaRPr lang="en-US"/>
          </a:p>
        </p:txBody>
      </p:sp>
    </p:spTree>
    <p:extLst>
      <p:ext uri="{BB962C8B-B14F-4D97-AF65-F5344CB8AC3E}">
        <p14:creationId xmlns:p14="http://schemas.microsoft.com/office/powerpoint/2010/main" val="2377639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16</a:t>
            </a:fld>
            <a:endParaRPr lang="en-US"/>
          </a:p>
        </p:txBody>
      </p:sp>
    </p:spTree>
    <p:extLst>
      <p:ext uri="{BB962C8B-B14F-4D97-AF65-F5344CB8AC3E}">
        <p14:creationId xmlns:p14="http://schemas.microsoft.com/office/powerpoint/2010/main" val="798711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17</a:t>
            </a:fld>
            <a:endParaRPr lang="en-US"/>
          </a:p>
        </p:txBody>
      </p:sp>
    </p:spTree>
    <p:extLst>
      <p:ext uri="{BB962C8B-B14F-4D97-AF65-F5344CB8AC3E}">
        <p14:creationId xmlns:p14="http://schemas.microsoft.com/office/powerpoint/2010/main" val="4273642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18</a:t>
            </a:fld>
            <a:endParaRPr lang="en-US"/>
          </a:p>
        </p:txBody>
      </p:sp>
    </p:spTree>
    <p:extLst>
      <p:ext uri="{BB962C8B-B14F-4D97-AF65-F5344CB8AC3E}">
        <p14:creationId xmlns:p14="http://schemas.microsoft.com/office/powerpoint/2010/main" val="20301229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19</a:t>
            </a:fld>
            <a:endParaRPr lang="en-US"/>
          </a:p>
        </p:txBody>
      </p:sp>
    </p:spTree>
    <p:extLst>
      <p:ext uri="{BB962C8B-B14F-4D97-AF65-F5344CB8AC3E}">
        <p14:creationId xmlns:p14="http://schemas.microsoft.com/office/powerpoint/2010/main" val="3130101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150000"/>
              </a:lnSpc>
              <a:spcBef>
                <a:spcPct val="0"/>
              </a:spcBef>
            </a:pPr>
            <a:endParaRPr lang="en-US" altLang="en-US" dirty="0" smtClean="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smtClean="0">
              <a:ln>
                <a:noFill/>
              </a:ln>
              <a:solidFill>
                <a:srgbClr val="4F271C">
                  <a:shade val="30000"/>
                  <a:satMod val="150000"/>
                </a:srgbClr>
              </a:solidFill>
              <a:effectLst/>
              <a:uLnTx/>
              <a:uFillTx/>
              <a:latin typeface="Gill Sans M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2</a:t>
            </a:fld>
            <a:endParaRPr lang="en-US"/>
          </a:p>
        </p:txBody>
      </p:sp>
    </p:spTree>
    <p:extLst>
      <p:ext uri="{BB962C8B-B14F-4D97-AF65-F5344CB8AC3E}">
        <p14:creationId xmlns:p14="http://schemas.microsoft.com/office/powerpoint/2010/main" val="2042335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20</a:t>
            </a:fld>
            <a:endParaRPr lang="en-US"/>
          </a:p>
        </p:txBody>
      </p:sp>
    </p:spTree>
    <p:extLst>
      <p:ext uri="{BB962C8B-B14F-4D97-AF65-F5344CB8AC3E}">
        <p14:creationId xmlns:p14="http://schemas.microsoft.com/office/powerpoint/2010/main" val="16338622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21</a:t>
            </a:fld>
            <a:endParaRPr lang="en-US"/>
          </a:p>
        </p:txBody>
      </p:sp>
    </p:spTree>
    <p:extLst>
      <p:ext uri="{BB962C8B-B14F-4D97-AF65-F5344CB8AC3E}">
        <p14:creationId xmlns:p14="http://schemas.microsoft.com/office/powerpoint/2010/main" val="2436679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22</a:t>
            </a:fld>
            <a:endParaRPr lang="en-US"/>
          </a:p>
        </p:txBody>
      </p:sp>
    </p:spTree>
    <p:extLst>
      <p:ext uri="{BB962C8B-B14F-4D97-AF65-F5344CB8AC3E}">
        <p14:creationId xmlns:p14="http://schemas.microsoft.com/office/powerpoint/2010/main" val="26483736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23</a:t>
            </a:fld>
            <a:endParaRPr lang="en-US"/>
          </a:p>
        </p:txBody>
      </p:sp>
    </p:spTree>
    <p:extLst>
      <p:ext uri="{BB962C8B-B14F-4D97-AF65-F5344CB8AC3E}">
        <p14:creationId xmlns:p14="http://schemas.microsoft.com/office/powerpoint/2010/main" val="3147707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24</a:t>
            </a:fld>
            <a:endParaRPr lang="en-US"/>
          </a:p>
        </p:txBody>
      </p:sp>
    </p:spTree>
    <p:extLst>
      <p:ext uri="{BB962C8B-B14F-4D97-AF65-F5344CB8AC3E}">
        <p14:creationId xmlns:p14="http://schemas.microsoft.com/office/powerpoint/2010/main" val="3941541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3</a:t>
            </a:fld>
            <a:endParaRPr lang="en-US"/>
          </a:p>
        </p:txBody>
      </p:sp>
    </p:spTree>
    <p:extLst>
      <p:ext uri="{BB962C8B-B14F-4D97-AF65-F5344CB8AC3E}">
        <p14:creationId xmlns:p14="http://schemas.microsoft.com/office/powerpoint/2010/main" val="1060819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spcBef>
                <a:spcPct val="0"/>
              </a:spcBef>
              <a:buFont typeface="Wingdings" panose="05000000000000000000" pitchFamily="2" charset="2"/>
              <a:buChar char="ü"/>
            </a:pPr>
            <a:endParaRPr lang="en-US" altLang="en-US" dirty="0" smtClean="0"/>
          </a:p>
        </p:txBody>
      </p:sp>
      <p:sp>
        <p:nvSpPr>
          <p:cNvPr id="4" name="Slide Number Placeholder 3"/>
          <p:cNvSpPr>
            <a:spLocks noGrp="1"/>
          </p:cNvSpPr>
          <p:nvPr>
            <p:ph type="sldNum" sz="quarter" idx="10"/>
          </p:nvPr>
        </p:nvSpPr>
        <p:spPr/>
        <p:txBody>
          <a:bodyPr/>
          <a:lstStyle/>
          <a:p>
            <a:fld id="{BE199697-84BA-401A-BE5F-C228F4FF6F61}" type="slidenum">
              <a:rPr lang="en-US" smtClean="0"/>
              <a:t>4</a:t>
            </a:fld>
            <a:endParaRPr lang="en-US"/>
          </a:p>
        </p:txBody>
      </p:sp>
    </p:spTree>
    <p:extLst>
      <p:ext uri="{BB962C8B-B14F-4D97-AF65-F5344CB8AC3E}">
        <p14:creationId xmlns:p14="http://schemas.microsoft.com/office/powerpoint/2010/main" val="2541627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5</a:t>
            </a:fld>
            <a:endParaRPr lang="en-US"/>
          </a:p>
        </p:txBody>
      </p:sp>
    </p:spTree>
    <p:extLst>
      <p:ext uri="{BB962C8B-B14F-4D97-AF65-F5344CB8AC3E}">
        <p14:creationId xmlns:p14="http://schemas.microsoft.com/office/powerpoint/2010/main" val="81064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6</a:t>
            </a:fld>
            <a:endParaRPr lang="en-US"/>
          </a:p>
        </p:txBody>
      </p:sp>
    </p:spTree>
    <p:extLst>
      <p:ext uri="{BB962C8B-B14F-4D97-AF65-F5344CB8AC3E}">
        <p14:creationId xmlns:p14="http://schemas.microsoft.com/office/powerpoint/2010/main" val="2754612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7</a:t>
            </a:fld>
            <a:endParaRPr lang="en-US"/>
          </a:p>
        </p:txBody>
      </p:sp>
    </p:spTree>
    <p:extLst>
      <p:ext uri="{BB962C8B-B14F-4D97-AF65-F5344CB8AC3E}">
        <p14:creationId xmlns:p14="http://schemas.microsoft.com/office/powerpoint/2010/main" val="48204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8</a:t>
            </a:fld>
            <a:endParaRPr lang="en-US"/>
          </a:p>
        </p:txBody>
      </p:sp>
    </p:spTree>
    <p:extLst>
      <p:ext uri="{BB962C8B-B14F-4D97-AF65-F5344CB8AC3E}">
        <p14:creationId xmlns:p14="http://schemas.microsoft.com/office/powerpoint/2010/main" val="3270346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9697-84BA-401A-BE5F-C228F4FF6F61}" type="slidenum">
              <a:rPr lang="en-US" smtClean="0"/>
              <a:t>9</a:t>
            </a:fld>
            <a:endParaRPr lang="en-US"/>
          </a:p>
        </p:txBody>
      </p:sp>
    </p:spTree>
    <p:extLst>
      <p:ext uri="{BB962C8B-B14F-4D97-AF65-F5344CB8AC3E}">
        <p14:creationId xmlns:p14="http://schemas.microsoft.com/office/powerpoint/2010/main" val="1386995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ED2E97CD-37FB-A341-B652-4BAFEEA2E702}" type="slidenum">
              <a:rPr lang="en-US"/>
              <a:pPr/>
              <a:t>‹#›</a:t>
            </a:fld>
            <a:endParaRPr lang="en-US"/>
          </a:p>
        </p:txBody>
      </p:sp>
    </p:spTree>
    <p:extLst>
      <p:ext uri="{BB962C8B-B14F-4D97-AF65-F5344CB8AC3E}">
        <p14:creationId xmlns:p14="http://schemas.microsoft.com/office/powerpoint/2010/main" val="39621366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3C1B09E5-5D66-A840-B5E7-D455DD2A5312}" type="slidenum">
              <a:rPr lang="en-US"/>
              <a:pPr/>
              <a:t>‹#›</a:t>
            </a:fld>
            <a:endParaRPr lang="en-US"/>
          </a:p>
        </p:txBody>
      </p:sp>
    </p:spTree>
    <p:extLst>
      <p:ext uri="{BB962C8B-B14F-4D97-AF65-F5344CB8AC3E}">
        <p14:creationId xmlns:p14="http://schemas.microsoft.com/office/powerpoint/2010/main" val="183116992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0"/>
            <a:ext cx="2133600" cy="685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0"/>
            <a:ext cx="624840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E7AA3CA-B86F-714D-9687-D6DC61571639}" type="slidenum">
              <a:rPr lang="en-US"/>
              <a:pPr/>
              <a:t>‹#›</a:t>
            </a:fld>
            <a:endParaRPr lang="en-US"/>
          </a:p>
        </p:txBody>
      </p:sp>
    </p:spTree>
    <p:extLst>
      <p:ext uri="{BB962C8B-B14F-4D97-AF65-F5344CB8AC3E}">
        <p14:creationId xmlns:p14="http://schemas.microsoft.com/office/powerpoint/2010/main" val="11771809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E6F953E-8081-7F48-94F1-B666D59A65AA}" type="slidenum">
              <a:rPr lang="en-US"/>
              <a:pPr/>
              <a:t>‹#›</a:t>
            </a:fld>
            <a:endParaRPr lang="en-US"/>
          </a:p>
        </p:txBody>
      </p:sp>
    </p:spTree>
    <p:extLst>
      <p:ext uri="{BB962C8B-B14F-4D97-AF65-F5344CB8AC3E}">
        <p14:creationId xmlns:p14="http://schemas.microsoft.com/office/powerpoint/2010/main" val="116325738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1239DA6E-14CD-164E-864C-749566CE4435}" type="slidenum">
              <a:rPr lang="en-US"/>
              <a:pPr/>
              <a:t>‹#›</a:t>
            </a:fld>
            <a:endParaRPr lang="en-US"/>
          </a:p>
        </p:txBody>
      </p:sp>
    </p:spTree>
    <p:extLst>
      <p:ext uri="{BB962C8B-B14F-4D97-AF65-F5344CB8AC3E}">
        <p14:creationId xmlns:p14="http://schemas.microsoft.com/office/powerpoint/2010/main" val="310476605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524000"/>
            <a:ext cx="4191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24000"/>
            <a:ext cx="4191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4E96323E-E354-6A40-B1F6-78B4C85C30F3}" type="slidenum">
              <a:rPr lang="en-US"/>
              <a:pPr/>
              <a:t>‹#›</a:t>
            </a:fld>
            <a:endParaRPr lang="en-US"/>
          </a:p>
        </p:txBody>
      </p:sp>
    </p:spTree>
    <p:extLst>
      <p:ext uri="{BB962C8B-B14F-4D97-AF65-F5344CB8AC3E}">
        <p14:creationId xmlns:p14="http://schemas.microsoft.com/office/powerpoint/2010/main" val="281409690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9CB9FDF-D924-8A4D-845D-DBE49B054E5A}" type="slidenum">
              <a:rPr lang="en-US"/>
              <a:pPr/>
              <a:t>‹#›</a:t>
            </a:fld>
            <a:endParaRPr lang="en-US"/>
          </a:p>
        </p:txBody>
      </p:sp>
    </p:spTree>
    <p:extLst>
      <p:ext uri="{BB962C8B-B14F-4D97-AF65-F5344CB8AC3E}">
        <p14:creationId xmlns:p14="http://schemas.microsoft.com/office/powerpoint/2010/main" val="15846160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DC88DD1-692F-FD4A-8B50-10B7DBB15F6D}" type="slidenum">
              <a:rPr lang="en-US"/>
              <a:pPr/>
              <a:t>‹#›</a:t>
            </a:fld>
            <a:endParaRPr lang="en-US"/>
          </a:p>
        </p:txBody>
      </p:sp>
    </p:spTree>
    <p:extLst>
      <p:ext uri="{BB962C8B-B14F-4D97-AF65-F5344CB8AC3E}">
        <p14:creationId xmlns:p14="http://schemas.microsoft.com/office/powerpoint/2010/main" val="5907453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F9457CE-5BD9-C942-AA35-6E5AA7E2CB11}" type="slidenum">
              <a:rPr lang="en-US"/>
              <a:pPr/>
              <a:t>‹#›</a:t>
            </a:fld>
            <a:endParaRPr lang="en-US"/>
          </a:p>
        </p:txBody>
      </p:sp>
    </p:spTree>
    <p:extLst>
      <p:ext uri="{BB962C8B-B14F-4D97-AF65-F5344CB8AC3E}">
        <p14:creationId xmlns:p14="http://schemas.microsoft.com/office/powerpoint/2010/main" val="311770096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778DFFA-4793-8F4B-BC01-7FC499D8569D}" type="slidenum">
              <a:rPr lang="en-US"/>
              <a:pPr/>
              <a:t>‹#›</a:t>
            </a:fld>
            <a:endParaRPr lang="en-US"/>
          </a:p>
        </p:txBody>
      </p:sp>
    </p:spTree>
    <p:extLst>
      <p:ext uri="{BB962C8B-B14F-4D97-AF65-F5344CB8AC3E}">
        <p14:creationId xmlns:p14="http://schemas.microsoft.com/office/powerpoint/2010/main" val="80193600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26150FD-F19F-6D44-A296-6967E79690E8}" type="slidenum">
              <a:rPr lang="en-US"/>
              <a:pPr/>
              <a:t>‹#›</a:t>
            </a:fld>
            <a:endParaRPr lang="en-US"/>
          </a:p>
        </p:txBody>
      </p:sp>
    </p:spTree>
    <p:extLst>
      <p:ext uri="{BB962C8B-B14F-4D97-AF65-F5344CB8AC3E}">
        <p14:creationId xmlns:p14="http://schemas.microsoft.com/office/powerpoint/2010/main" val="170919783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bwMode="auto">
          <a:xfrm>
            <a:off x="301625" y="0"/>
            <a:ext cx="8534400" cy="987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91440" bIns="50800" numCol="1" anchor="b" anchorCtr="0" compatLnSpc="1">
            <a:prstTxWarp prst="textNoShape">
              <a:avLst/>
            </a:prstTxWarp>
          </a:bodyPr>
          <a:lstStyle/>
          <a:p>
            <a:pPr lvl="0"/>
            <a:r>
              <a:rPr lang="en-US" dirty="0">
                <a:sym typeface="Georgia" charset="0"/>
              </a:rPr>
              <a:t>Click to edit Master title style</a:t>
            </a:r>
          </a:p>
        </p:txBody>
      </p:sp>
      <p:sp>
        <p:nvSpPr>
          <p:cNvPr id="7170" name="Rectangle 2"/>
          <p:cNvSpPr>
            <a:spLocks noGrp="1" noChangeArrowheads="1"/>
          </p:cNvSpPr>
          <p:nvPr>
            <p:ph type="body" idx="1"/>
          </p:nvPr>
        </p:nvSpPr>
        <p:spPr bwMode="auto">
          <a:xfrm>
            <a:off x="301625" y="1524000"/>
            <a:ext cx="8534400"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txBody>
          <a:bodyPr vert="horz" wrap="square" lIns="50800" tIns="50800" rIns="91440" bIns="50800" numCol="1" anchor="t" anchorCtr="0" compatLnSpc="1">
            <a:prstTxWarp prst="textNoShape">
              <a:avLst/>
            </a:prstTxWarp>
          </a:bodyPr>
          <a:lstStyle/>
          <a:p>
            <a:pPr lvl="0"/>
            <a:r>
              <a:rPr lang="en-US" dirty="0">
                <a:sym typeface="Georgia" charset="0"/>
              </a:rPr>
              <a:t>Click to edit Master text styles</a:t>
            </a:r>
          </a:p>
          <a:p>
            <a:pPr lvl="1"/>
            <a:r>
              <a:rPr lang="en-US" dirty="0">
                <a:sym typeface="Georgia" charset="0"/>
              </a:rPr>
              <a:t>Second level</a:t>
            </a:r>
          </a:p>
          <a:p>
            <a:pPr lvl="2"/>
            <a:r>
              <a:rPr lang="en-US" dirty="0">
                <a:sym typeface="Georgia" charset="0"/>
              </a:rPr>
              <a:t>Third level</a:t>
            </a:r>
          </a:p>
          <a:p>
            <a:pPr lvl="3"/>
            <a:r>
              <a:rPr lang="en-US" dirty="0">
                <a:sym typeface="Georgia" charset="0"/>
              </a:rPr>
              <a:t>Fourth level</a:t>
            </a:r>
          </a:p>
          <a:p>
            <a:pPr lvl="4"/>
            <a:r>
              <a:rPr lang="en-US" dirty="0">
                <a:sym typeface="Georgia" charset="0"/>
              </a:rPr>
              <a:t>Fifth level</a:t>
            </a:r>
          </a:p>
        </p:txBody>
      </p:sp>
      <p:sp>
        <p:nvSpPr>
          <p:cNvPr id="7171" name="Text Box 3"/>
          <p:cNvSpPr txBox="1">
            <a:spLocks noGrp="1" noChangeArrowheads="1"/>
          </p:cNvSpPr>
          <p:nvPr>
            <p:ph type="sldNum" sz="quarter" idx="4"/>
          </p:nvPr>
        </p:nvSpPr>
        <p:spPr bwMode="auto">
          <a:xfrm>
            <a:off x="8743950" y="6435725"/>
            <a:ext cx="327025" cy="342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lvl1pPr algn="ctr">
              <a:defRPr sz="1600">
                <a:solidFill>
                  <a:srgbClr val="7B9899"/>
                </a:solidFill>
                <a:latin typeface="+mn-lt"/>
                <a:ea typeface="ＭＳ Ｐゴシック" charset="0"/>
                <a:cs typeface="Georgia" charset="0"/>
              </a:defRPr>
            </a:lvl1pPr>
            <a:lvl2pPr>
              <a:defRPr sz="1200">
                <a:solidFill>
                  <a:schemeClr val="tx1"/>
                </a:solidFill>
                <a:latin typeface="+mn-lt"/>
                <a:ea typeface="ＭＳ Ｐゴシック" charset="0"/>
              </a:defRPr>
            </a:lvl2pPr>
            <a:lvl3pPr>
              <a:defRPr sz="1200">
                <a:solidFill>
                  <a:schemeClr val="tx1"/>
                </a:solidFill>
                <a:latin typeface="+mn-lt"/>
                <a:ea typeface="ＭＳ Ｐゴシック" charset="0"/>
              </a:defRPr>
            </a:lvl3pPr>
            <a:lvl4pPr>
              <a:defRPr sz="1200">
                <a:solidFill>
                  <a:schemeClr val="tx1"/>
                </a:solidFill>
                <a:latin typeface="+mn-lt"/>
                <a:ea typeface="ＭＳ Ｐゴシック" charset="0"/>
              </a:defRPr>
            </a:lvl4pPr>
            <a:lvl5pPr>
              <a:defRPr sz="1200">
                <a:solidFill>
                  <a:schemeClr val="tx1"/>
                </a:solidFill>
                <a:latin typeface="+mn-lt"/>
                <a:ea typeface="ＭＳ Ｐゴシック" charset="0"/>
              </a:defRPr>
            </a:lvl5pPr>
            <a:lvl6pPr fontAlgn="base">
              <a:spcBef>
                <a:spcPct val="0"/>
              </a:spcBef>
              <a:spcAft>
                <a:spcPct val="0"/>
              </a:spcAft>
              <a:defRPr sz="1200">
                <a:solidFill>
                  <a:schemeClr val="tx1"/>
                </a:solidFill>
                <a:latin typeface="+mn-lt"/>
                <a:ea typeface="ＭＳ Ｐゴシック" charset="0"/>
              </a:defRPr>
            </a:lvl6pPr>
            <a:lvl7pPr fontAlgn="base">
              <a:spcBef>
                <a:spcPct val="0"/>
              </a:spcBef>
              <a:spcAft>
                <a:spcPct val="0"/>
              </a:spcAft>
              <a:defRPr sz="1200">
                <a:solidFill>
                  <a:schemeClr val="tx1"/>
                </a:solidFill>
                <a:latin typeface="+mn-lt"/>
                <a:ea typeface="ＭＳ Ｐゴシック" charset="0"/>
              </a:defRPr>
            </a:lvl7pPr>
            <a:lvl8pPr fontAlgn="base">
              <a:spcBef>
                <a:spcPct val="0"/>
              </a:spcBef>
              <a:spcAft>
                <a:spcPct val="0"/>
              </a:spcAft>
              <a:defRPr sz="1200">
                <a:solidFill>
                  <a:schemeClr val="tx1"/>
                </a:solidFill>
                <a:latin typeface="+mn-lt"/>
                <a:ea typeface="ＭＳ Ｐゴシック" charset="0"/>
              </a:defRPr>
            </a:lvl8pPr>
            <a:lvl9pPr fontAlgn="base">
              <a:spcBef>
                <a:spcPct val="0"/>
              </a:spcBef>
              <a:spcAft>
                <a:spcPct val="0"/>
              </a:spcAft>
              <a:defRPr sz="1200">
                <a:solidFill>
                  <a:schemeClr val="tx1"/>
                </a:solidFill>
                <a:latin typeface="+mn-lt"/>
                <a:ea typeface="ＭＳ Ｐゴシック" charset="0"/>
              </a:defRPr>
            </a:lvl9pPr>
          </a:lstStyle>
          <a:p>
            <a:fld id="{1EE73C03-5CFF-C645-A9D8-1907CFA2A60D}"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hf hdr="0" ftr="0" dt="0"/>
  <p:txStyles>
    <p:titleStyle>
      <a:lvl1pPr marL="39688" algn="ctr" rtl="0" fontAlgn="base">
        <a:spcBef>
          <a:spcPct val="0"/>
        </a:spcBef>
        <a:spcAft>
          <a:spcPct val="0"/>
        </a:spcAft>
        <a:defRPr sz="3300">
          <a:solidFill>
            <a:schemeClr val="tx1"/>
          </a:solidFill>
          <a:latin typeface="+mj-lt"/>
          <a:ea typeface="+mj-ea"/>
          <a:cs typeface="+mj-cs"/>
          <a:sym typeface="Georgia" charset="0"/>
        </a:defRPr>
      </a:lvl1pPr>
      <a:lvl2pPr marL="396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2pPr>
      <a:lvl3pPr marL="396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3pPr>
      <a:lvl4pPr marL="396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4pPr>
      <a:lvl5pPr marL="396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5pPr>
      <a:lvl6pPr marL="4968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6pPr>
      <a:lvl7pPr marL="9540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7pPr>
      <a:lvl8pPr marL="14112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8pPr>
      <a:lvl9pPr marL="1868488" algn="ctr" rtl="0" fontAlgn="base">
        <a:spcBef>
          <a:spcPct val="0"/>
        </a:spcBef>
        <a:spcAft>
          <a:spcPct val="0"/>
        </a:spcAft>
        <a:defRPr sz="3300">
          <a:solidFill>
            <a:srgbClr val="7B9899"/>
          </a:solidFill>
          <a:latin typeface="Georgia" charset="0"/>
          <a:ea typeface="ヒラギノ明朝 ProN W3" charset="0"/>
          <a:cs typeface="ヒラギノ明朝 ProN W3" charset="0"/>
          <a:sym typeface="Georgia" charset="0"/>
        </a:defRPr>
      </a:lvl9pPr>
    </p:titleStyle>
    <p:bodyStyle>
      <a:lvl1pPr marL="312738" indent="-273050" algn="l" rtl="0" fontAlgn="base">
        <a:spcBef>
          <a:spcPts val="600"/>
        </a:spcBef>
        <a:spcAft>
          <a:spcPct val="0"/>
        </a:spcAft>
        <a:buClr>
          <a:schemeClr val="bg2"/>
        </a:buClr>
        <a:buSzPct val="85000"/>
        <a:buFont typeface="Wingdings 2" charset="0"/>
        <a:buChar char=""/>
        <a:defRPr sz="2700">
          <a:solidFill>
            <a:schemeClr val="tx2"/>
          </a:solidFill>
          <a:latin typeface="+mn-lt"/>
          <a:ea typeface="+mn-ea"/>
          <a:cs typeface="+mn-cs"/>
          <a:sym typeface="Georgia" charset="0"/>
        </a:defRPr>
      </a:lvl1pPr>
      <a:lvl2pPr marL="485775" indent="-273050" algn="l" rtl="0" fontAlgn="base">
        <a:spcBef>
          <a:spcPts val="500"/>
        </a:spcBef>
        <a:spcAft>
          <a:spcPct val="0"/>
        </a:spcAft>
        <a:buClr>
          <a:schemeClr val="tx1"/>
        </a:buClr>
        <a:buSzPct val="100000"/>
        <a:buFont typeface="Wingdings" charset="2"/>
        <a:buChar char="§"/>
        <a:defRPr sz="2200">
          <a:solidFill>
            <a:schemeClr val="tx2">
              <a:lumMod val="50000"/>
              <a:lumOff val="50000"/>
            </a:schemeClr>
          </a:solidFill>
          <a:latin typeface="+mn-lt"/>
          <a:ea typeface="+mn-ea"/>
          <a:cs typeface="+mn-cs"/>
          <a:sym typeface="Georgia" charset="0"/>
        </a:defRPr>
      </a:lvl2pPr>
      <a:lvl3pPr marL="760413" indent="-228600" algn="l" rtl="0" fontAlgn="base">
        <a:spcBef>
          <a:spcPts val="400"/>
        </a:spcBef>
        <a:spcAft>
          <a:spcPct val="0"/>
        </a:spcAft>
        <a:buClr>
          <a:schemeClr val="bg2"/>
        </a:buClr>
        <a:buSzPct val="100000"/>
        <a:buFont typeface="Wingdings 2" charset="0"/>
        <a:buChar char="÷"/>
        <a:defRPr sz="2000">
          <a:solidFill>
            <a:schemeClr val="tx2"/>
          </a:solidFill>
          <a:latin typeface="+mn-lt"/>
          <a:ea typeface="+mn-ea"/>
          <a:cs typeface="+mn-cs"/>
          <a:sym typeface="Georgia" charset="0"/>
        </a:defRPr>
      </a:lvl3pPr>
      <a:lvl4pPr marL="1035050" indent="-228600" algn="l" rtl="0" fontAlgn="base">
        <a:spcBef>
          <a:spcPts val="400"/>
        </a:spcBef>
        <a:spcAft>
          <a:spcPct val="0"/>
        </a:spcAft>
        <a:buClr>
          <a:srgbClr val="8C7B70"/>
        </a:buClr>
        <a:buSzPct val="68000"/>
        <a:buFont typeface="Wingdings" charset="0"/>
        <a:buChar char="¢"/>
        <a:defRPr sz="2000">
          <a:solidFill>
            <a:srgbClr val="646B86"/>
          </a:solidFill>
          <a:latin typeface="+mn-lt"/>
          <a:ea typeface="+mn-ea"/>
          <a:cs typeface="+mn-cs"/>
          <a:sym typeface="Georgia" charset="0"/>
        </a:defRPr>
      </a:lvl4pPr>
      <a:lvl5pPr marL="1309688" indent="-228600" algn="l" rtl="0" fontAlgn="base">
        <a:spcBef>
          <a:spcPts val="400"/>
        </a:spcBef>
        <a:spcAft>
          <a:spcPct val="0"/>
        </a:spcAft>
        <a:buClr>
          <a:srgbClr val="8FB08C"/>
        </a:buClr>
        <a:buSzPct val="100000"/>
        <a:buFont typeface="Georgia" charset="0"/>
        <a:buChar char="•"/>
        <a:defRPr>
          <a:solidFill>
            <a:schemeClr val="tx1"/>
          </a:solidFill>
          <a:latin typeface="+mn-lt"/>
          <a:ea typeface="+mn-ea"/>
          <a:cs typeface="+mn-cs"/>
          <a:sym typeface="Georgia" charset="0"/>
        </a:defRPr>
      </a:lvl5pPr>
      <a:lvl6pPr marL="1766888" indent="-228600" algn="l" rtl="0" fontAlgn="base">
        <a:spcBef>
          <a:spcPts val="400"/>
        </a:spcBef>
        <a:spcAft>
          <a:spcPct val="0"/>
        </a:spcAft>
        <a:buClr>
          <a:srgbClr val="8FB08C"/>
        </a:buClr>
        <a:buSzPct val="100000"/>
        <a:buFont typeface="Georgia" charset="0"/>
        <a:buChar char="•"/>
        <a:defRPr>
          <a:solidFill>
            <a:schemeClr val="tx1"/>
          </a:solidFill>
          <a:latin typeface="+mn-lt"/>
          <a:ea typeface="+mn-ea"/>
          <a:cs typeface="+mn-cs"/>
          <a:sym typeface="Georgia" charset="0"/>
        </a:defRPr>
      </a:lvl6pPr>
      <a:lvl7pPr marL="2224088" indent="-228600" algn="l" rtl="0" fontAlgn="base">
        <a:spcBef>
          <a:spcPts val="400"/>
        </a:spcBef>
        <a:spcAft>
          <a:spcPct val="0"/>
        </a:spcAft>
        <a:buClr>
          <a:srgbClr val="8FB08C"/>
        </a:buClr>
        <a:buSzPct val="100000"/>
        <a:buFont typeface="Georgia" charset="0"/>
        <a:buChar char="•"/>
        <a:defRPr>
          <a:solidFill>
            <a:schemeClr val="tx1"/>
          </a:solidFill>
          <a:latin typeface="+mn-lt"/>
          <a:ea typeface="+mn-ea"/>
          <a:cs typeface="+mn-cs"/>
          <a:sym typeface="Georgia" charset="0"/>
        </a:defRPr>
      </a:lvl7pPr>
      <a:lvl8pPr marL="2681288" indent="-228600" algn="l" rtl="0" fontAlgn="base">
        <a:spcBef>
          <a:spcPts val="400"/>
        </a:spcBef>
        <a:spcAft>
          <a:spcPct val="0"/>
        </a:spcAft>
        <a:buClr>
          <a:srgbClr val="8FB08C"/>
        </a:buClr>
        <a:buSzPct val="100000"/>
        <a:buFont typeface="Georgia" charset="0"/>
        <a:buChar char="•"/>
        <a:defRPr>
          <a:solidFill>
            <a:schemeClr val="tx1"/>
          </a:solidFill>
          <a:latin typeface="+mn-lt"/>
          <a:ea typeface="+mn-ea"/>
          <a:cs typeface="+mn-cs"/>
          <a:sym typeface="Georgia" charset="0"/>
        </a:defRPr>
      </a:lvl8pPr>
      <a:lvl9pPr marL="3138488" indent="-228600" algn="l" rtl="0" fontAlgn="base">
        <a:spcBef>
          <a:spcPts val="400"/>
        </a:spcBef>
        <a:spcAft>
          <a:spcPct val="0"/>
        </a:spcAft>
        <a:buClr>
          <a:srgbClr val="8FB08C"/>
        </a:buClr>
        <a:buSzPct val="100000"/>
        <a:buFont typeface="Georgia" charset="0"/>
        <a:buChar char="•"/>
        <a:defRPr>
          <a:solidFill>
            <a:schemeClr val="tx1"/>
          </a:solidFill>
          <a:latin typeface="+mn-lt"/>
          <a:ea typeface="+mn-ea"/>
          <a:cs typeface="+mn-cs"/>
          <a:sym typeface="Georgi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type="subTitle" idx="1"/>
          </p:nvPr>
        </p:nvSpPr>
        <p:spPr/>
        <p:txBody>
          <a:bodyPr/>
          <a:lstStyle/>
          <a:p>
            <a:pPr marL="39688" indent="0">
              <a:buNone/>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298A11C-393A-3F4D-98B6-BFB891526171}" type="slidenum">
              <a:rPr lang="en-US" sz="1200" smtClean="0"/>
              <a:pPr/>
              <a:t>1</a:t>
            </a:fld>
            <a:endParaRPr lang="en-US" sz="1200" dirty="0"/>
          </a:p>
        </p:txBody>
      </p:sp>
      <p:sp>
        <p:nvSpPr>
          <p:cNvPr id="9" name="Title 1"/>
          <p:cNvSpPr txBox="1">
            <a:spLocks/>
          </p:cNvSpPr>
          <p:nvPr/>
        </p:nvSpPr>
        <p:spPr>
          <a:xfrm>
            <a:off x="953588" y="2255518"/>
            <a:ext cx="7407275" cy="2142309"/>
          </a:xfrm>
          <a:prstGeom prst="rect">
            <a:avLst/>
          </a:prstGeom>
        </p:spPr>
        <p:txBody>
          <a:bodyPr anchor="b">
            <a:normAutofit fontScale="25000" lnSpcReduction="20000"/>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43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31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31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75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75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altLang="en-US" sz="112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The purpose of this presentation is to promote the benefits of and improve processes for advance care planning and having meaningful conversations about it in health care settings and in the broader community in general.</a:t>
            </a:r>
            <a:br>
              <a:rPr kumimoji="0" lang="en-US" altLang="en-US" sz="112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112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
            </a:r>
            <a:br>
              <a:rPr kumimoji="0" lang="en-US" sz="11200" b="0" i="1"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endParaRPr kumimoji="0" lang="en-US" sz="112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10" name="Subtitle 2"/>
          <p:cNvSpPr txBox="1">
            <a:spLocks/>
          </p:cNvSpPr>
          <p:nvPr/>
        </p:nvSpPr>
        <p:spPr bwMode="auto">
          <a:xfrm>
            <a:off x="783772" y="4762500"/>
            <a:ext cx="74072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45720" numCol="1" anchor="t" anchorCtr="0" compatLnSpc="1">
            <a:prstTxWarp prst="textNoShape">
              <a:avLst/>
            </a:prstTxWarp>
            <a:normAutofit/>
          </a:bodyPr>
          <a:lstStyle>
            <a:lvl1pPr marL="27432" indent="0" algn="l" rtl="0" eaLnBrk="0" fontAlgn="base" hangingPunct="0">
              <a:spcBef>
                <a:spcPts val="600"/>
              </a:spcBef>
              <a:spcAft>
                <a:spcPct val="0"/>
              </a:spcAft>
              <a:buClr>
                <a:schemeClr val="accent1"/>
              </a:buClr>
              <a:buSzPct val="80000"/>
              <a:buFont typeface="Wingdings 2" panose="05020102010507070707" pitchFamily="18" charset="2"/>
              <a:buNone/>
              <a:defRPr sz="2600" kern="1200">
                <a:solidFill>
                  <a:schemeClr val="tx2">
                    <a:shade val="30000"/>
                    <a:satMod val="150000"/>
                  </a:schemeClr>
                </a:solidFill>
                <a:latin typeface="+mn-lt"/>
                <a:ea typeface="+mn-ea"/>
                <a:cs typeface="+mn-cs"/>
              </a:defRPr>
            </a:lvl1pPr>
            <a:lvl2pPr marL="457200" indent="0" algn="ctr" rtl="0" eaLnBrk="0" fontAlgn="base" hangingPunct="0">
              <a:spcBef>
                <a:spcPts val="550"/>
              </a:spcBef>
              <a:spcAft>
                <a:spcPct val="0"/>
              </a:spcAft>
              <a:buClr>
                <a:schemeClr val="accent1"/>
              </a:buClr>
              <a:buFont typeface="Verdana" panose="020B0604030504040204" pitchFamily="34" charset="0"/>
              <a:buNone/>
              <a:defRPr sz="2800" kern="1200">
                <a:solidFill>
                  <a:schemeClr val="tx1"/>
                </a:solidFill>
                <a:latin typeface="+mn-lt"/>
                <a:ea typeface="+mn-ea"/>
                <a:cs typeface="+mn-cs"/>
              </a:defRPr>
            </a:lvl2pPr>
            <a:lvl3pPr marL="914400" indent="0" algn="ctr" rtl="0" eaLnBrk="0" fontAlgn="base" hangingPunct="0">
              <a:spcBef>
                <a:spcPct val="20000"/>
              </a:spcBef>
              <a:spcAft>
                <a:spcPct val="0"/>
              </a:spcAft>
              <a:buClr>
                <a:schemeClr val="accent2"/>
              </a:buClr>
              <a:buFont typeface="Wingdings 2" panose="05020102010507070707" pitchFamily="18" charset="2"/>
              <a:buNone/>
              <a:defRPr sz="2400" kern="1200">
                <a:solidFill>
                  <a:schemeClr val="tx1"/>
                </a:solidFill>
                <a:latin typeface="+mn-lt"/>
                <a:ea typeface="+mn-ea"/>
                <a:cs typeface="+mn-cs"/>
              </a:defRPr>
            </a:lvl3pPr>
            <a:lvl4pPr marL="1371600" indent="0" algn="ctr" rtl="0" eaLnBrk="0" fontAlgn="base" hangingPunct="0">
              <a:spcBef>
                <a:spcPct val="20000"/>
              </a:spcBef>
              <a:spcAft>
                <a:spcPct val="0"/>
              </a:spcAft>
              <a:buClr>
                <a:srgbClr val="C32D2E"/>
              </a:buClr>
              <a:buFont typeface="Wingdings 2" panose="05020102010507070707" pitchFamily="18" charset="2"/>
              <a:buNone/>
              <a:defRPr sz="2000" kern="1200">
                <a:solidFill>
                  <a:schemeClr val="tx1"/>
                </a:solidFill>
                <a:latin typeface="+mn-lt"/>
                <a:ea typeface="+mn-ea"/>
                <a:cs typeface="+mn-cs"/>
              </a:defRPr>
            </a:lvl4pPr>
            <a:lvl5pPr marL="1828800" indent="0" algn="ctr" rtl="0" eaLnBrk="0" fontAlgn="base" hangingPunct="0">
              <a:spcBef>
                <a:spcPct val="20000"/>
              </a:spcBef>
              <a:spcAft>
                <a:spcPct val="0"/>
              </a:spcAft>
              <a:buClr>
                <a:srgbClr val="84AA33"/>
              </a:buClr>
              <a:buFont typeface="Wingdings 2" panose="05020102010507070707" pitchFamily="18" charset="2"/>
              <a:buNone/>
              <a:defRPr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27432" marR="0" lvl="0" indent="0" algn="ctr"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1600" b="0" i="0" u="none" strike="noStrike" kern="1200" cap="none" spc="0" normalizeH="0" baseline="0" noProof="0" dirty="0" smtClean="0">
                <a:ln>
                  <a:noFill/>
                </a:ln>
                <a:solidFill>
                  <a:srgbClr val="4F271C">
                    <a:shade val="30000"/>
                    <a:satMod val="150000"/>
                  </a:srgbClr>
                </a:solidFill>
                <a:effectLst/>
                <a:uLnTx/>
                <a:uFillTx/>
                <a:latin typeface="Gill Sans MT"/>
                <a:ea typeface="+mn-ea"/>
                <a:cs typeface="+mn-cs"/>
              </a:rPr>
              <a:t>This presentation was created by the Advance Care Planning Workgroup of the Kenosha County Care Transitions Coalition (</a:t>
            </a:r>
            <a:r>
              <a:rPr kumimoji="0" lang="en-US" sz="1600" b="0" i="0" u="none" strike="noStrike" kern="1200" cap="none" spc="0" normalizeH="0" baseline="0" noProof="0" dirty="0" err="1" smtClean="0">
                <a:ln>
                  <a:noFill/>
                </a:ln>
                <a:solidFill>
                  <a:srgbClr val="4F271C">
                    <a:shade val="30000"/>
                    <a:satMod val="150000"/>
                  </a:srgbClr>
                </a:solidFill>
                <a:effectLst/>
                <a:uLnTx/>
                <a:uFillTx/>
                <a:latin typeface="Gill Sans MT"/>
                <a:ea typeface="+mn-ea"/>
                <a:cs typeface="+mn-cs"/>
              </a:rPr>
              <a:t>KCTC</a:t>
            </a:r>
            <a:r>
              <a:rPr kumimoji="0" lang="en-US" sz="1600" b="0" i="0" u="none" strike="noStrike" kern="1200" cap="none" spc="0" normalizeH="0" baseline="0" noProof="0" dirty="0" smtClean="0">
                <a:ln>
                  <a:noFill/>
                </a:ln>
                <a:solidFill>
                  <a:srgbClr val="4F271C">
                    <a:shade val="30000"/>
                    <a:satMod val="150000"/>
                  </a:srgbClr>
                </a:solidFill>
                <a:effectLst/>
                <a:uLnTx/>
                <a:uFillTx/>
                <a:latin typeface="Gill Sans MT"/>
                <a:ea typeface="+mn-ea"/>
                <a:cs typeface="+mn-cs"/>
              </a:rPr>
              <a:t>). </a:t>
            </a:r>
            <a:endParaRPr kumimoji="0" lang="en-US" sz="1600" b="0" i="0" u="none" strike="noStrike" kern="1200" cap="none" spc="0" normalizeH="0" baseline="0" noProof="0" dirty="0">
              <a:ln>
                <a:noFill/>
              </a:ln>
              <a:solidFill>
                <a:srgbClr val="4F271C">
                  <a:shade val="30000"/>
                  <a:satMod val="150000"/>
                </a:srgbClr>
              </a:solidFill>
              <a:effectLst/>
              <a:uLnTx/>
              <a:uFillTx/>
              <a:latin typeface="Gill Sans MT"/>
              <a:ea typeface="+mn-ea"/>
              <a:cs typeface="+mn-cs"/>
            </a:endParaRPr>
          </a:p>
        </p:txBody>
      </p:sp>
      <p:sp>
        <p:nvSpPr>
          <p:cNvPr id="5" name="Rectangle 4"/>
          <p:cNvSpPr/>
          <p:nvPr/>
        </p:nvSpPr>
        <p:spPr>
          <a:xfrm>
            <a:off x="1534886" y="197683"/>
            <a:ext cx="6074228" cy="169277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300" b="0" i="0" u="none" strike="noStrike" kern="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t>
            </a:r>
            <a:br>
              <a:rPr kumimoji="0" lang="en-US" sz="4300" b="0" i="0" u="none" strike="noStrike" kern="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r>
              <a:rPr kumimoji="0" lang="en-US" sz="4300" b="0" i="0" u="none" strike="noStrike" kern="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Advance Care Planning</a:t>
            </a:r>
            <a:br>
              <a:rPr kumimoji="0" lang="en-US" sz="4300" b="0" i="0" u="none" strike="noStrike" kern="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br>
            <a:endParaRPr kumimoji="0" lang="en-US"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183627068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10</a:t>
            </a:fld>
            <a:endParaRPr lang="en-US"/>
          </a:p>
        </p:txBody>
      </p:sp>
      <p:sp>
        <p:nvSpPr>
          <p:cNvPr id="3" name="Title 1"/>
          <p:cNvSpPr txBox="1">
            <a:spLocks/>
          </p:cNvSpPr>
          <p:nvPr/>
        </p:nvSpPr>
        <p:spPr>
          <a:xfrm>
            <a:off x="842917" y="-119425"/>
            <a:ext cx="7499350" cy="868362"/>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5" name="Content Placeholder 2"/>
          <p:cNvSpPr txBox="1">
            <a:spLocks/>
          </p:cNvSpPr>
          <p:nvPr/>
        </p:nvSpPr>
        <p:spPr bwMode="auto">
          <a:xfrm>
            <a:off x="842917" y="539931"/>
            <a:ext cx="771525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How do you make Advance Care Planning meaningful?</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Reflect on your experiences….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Some things that you could talk about…..</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panose="05000000000000000000" pitchFamily="2" charset="2"/>
              <a:buChar char="§"/>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Pain Control </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panose="05000000000000000000" pitchFamily="2" charset="2"/>
              <a:buChar char="§"/>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Caregiver Stress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panose="05000000000000000000" pitchFamily="2" charset="2"/>
              <a:buChar char="§"/>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Emotional Stress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panose="05000000000000000000" pitchFamily="2" charset="2"/>
              <a:buChar char="§"/>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Time testing treatment</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panose="05000000000000000000" pitchFamily="2" charset="2"/>
              <a:buChar char="§"/>
              <a:tabLst/>
              <a:defRPr/>
            </a:pPr>
            <a:endPar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					</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p:txBody>
      </p:sp>
      <p:pic>
        <p:nvPicPr>
          <p:cNvPr id="6" name="Content Placeholder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6667" y="3608294"/>
            <a:ext cx="2895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849289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11</a:t>
            </a:fld>
            <a:endParaRPr lang="en-US"/>
          </a:p>
        </p:txBody>
      </p:sp>
      <p:sp>
        <p:nvSpPr>
          <p:cNvPr id="3" name="Title 1"/>
          <p:cNvSpPr txBox="1">
            <a:spLocks/>
          </p:cNvSpPr>
          <p:nvPr/>
        </p:nvSpPr>
        <p:spPr>
          <a:xfrm>
            <a:off x="869043" y="244476"/>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69043" y="1417638"/>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600" b="1" i="0" u="none" strike="noStrike" kern="1200" cap="none" spc="0" normalizeH="0" baseline="0" noProof="0" smtClean="0">
                <a:ln>
                  <a:noFill/>
                </a:ln>
                <a:solidFill>
                  <a:sysClr val="windowText" lastClr="000000"/>
                </a:solidFill>
                <a:effectLst/>
                <a:uLnTx/>
                <a:uFillTx/>
                <a:latin typeface="Gill Sans MT"/>
                <a:ea typeface="+mn-ea"/>
                <a:cs typeface="+mn-cs"/>
              </a:rPr>
              <a:t>Living well</a:t>
            </a:r>
          </a:p>
          <a:p>
            <a:pPr marL="365125" marR="0" lvl="0" indent="-282575"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200" b="0" i="1" u="none" strike="noStrike" kern="1200" cap="none" spc="0" normalizeH="0" baseline="0" noProof="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1" u="none" strike="noStrike" kern="1200" cap="none" spc="0" normalizeH="0" baseline="0" noProof="0" smtClean="0">
                <a:ln>
                  <a:noFill/>
                </a:ln>
                <a:solidFill>
                  <a:sysClr val="windowText" lastClr="000000"/>
                </a:solidFill>
                <a:effectLst/>
                <a:uLnTx/>
                <a:uFillTx/>
                <a:latin typeface="Gill Sans MT"/>
                <a:ea typeface="+mn-ea"/>
                <a:cs typeface="+mn-cs"/>
              </a:rPr>
              <a:t>Have you thought about what experiences or activities are most important for you to </a:t>
            </a:r>
            <a:r>
              <a:rPr kumimoji="0" lang="en-US" altLang="en-US" sz="3200" b="1" i="1" u="none" strike="noStrike" kern="1200" cap="none" spc="0" normalizeH="0" baseline="0" noProof="0" smtClean="0">
                <a:ln>
                  <a:noFill/>
                </a:ln>
                <a:solidFill>
                  <a:sysClr val="windowText" lastClr="000000"/>
                </a:solidFill>
                <a:effectLst/>
                <a:uLnTx/>
                <a:uFillTx/>
                <a:latin typeface="Gill Sans MT"/>
                <a:ea typeface="+mn-ea"/>
                <a:cs typeface="+mn-cs"/>
              </a:rPr>
              <a:t>live well</a:t>
            </a:r>
            <a:r>
              <a:rPr kumimoji="0" lang="en-US" altLang="en-US" sz="3200" b="0" i="1" u="none" strike="noStrike" kern="1200" cap="none" spc="0" normalizeH="0" baseline="0" noProof="0" smtClean="0">
                <a:ln>
                  <a:noFill/>
                </a:ln>
                <a:solidFill>
                  <a:sysClr val="windowText" lastClr="000000"/>
                </a:solidFill>
                <a:effectLst/>
                <a:uLnTx/>
                <a:uFillTx/>
                <a:latin typeface="Gill Sans MT"/>
                <a:ea typeface="+mn-ea"/>
                <a:cs typeface="+mn-cs"/>
              </a:rPr>
              <a:t>?</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800" b="0" i="1" u="none" strike="noStrike" kern="1200" cap="none" spc="0" normalizeH="0" baseline="0" noProof="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1" u="none" strike="noStrike" kern="1200" cap="none" spc="0" normalizeH="0" baseline="0" noProof="0" smtClean="0">
                <a:ln>
                  <a:noFill/>
                </a:ln>
                <a:solidFill>
                  <a:sysClr val="windowText" lastClr="000000"/>
                </a:solidFill>
                <a:effectLst/>
                <a:uLnTx/>
                <a:uFillTx/>
                <a:latin typeface="Gill Sans MT"/>
                <a:ea typeface="+mn-ea"/>
                <a:cs typeface="+mn-cs"/>
              </a:rPr>
              <a:t>Have they changed over time?</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1" u="none" strike="noStrike" kern="1200" cap="none" spc="0" normalizeH="0" baseline="0" noProof="0" smtClean="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169037789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12</a:t>
            </a:fld>
            <a:endParaRPr lang="en-US"/>
          </a:p>
        </p:txBody>
      </p:sp>
      <p:sp>
        <p:nvSpPr>
          <p:cNvPr id="3" name="Title 1"/>
          <p:cNvSpPr txBox="1">
            <a:spLocks/>
          </p:cNvSpPr>
          <p:nvPr/>
        </p:nvSpPr>
        <p:spPr>
          <a:xfrm>
            <a:off x="921294" y="-221751"/>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921294" y="951411"/>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Exploring goals for medical care/treatment</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2800" b="0" i="1" u="none" strike="noStrike" kern="1200" cap="none" spc="0" normalizeH="0" baseline="0" noProof="0" dirty="0" smtClean="0">
                <a:ln>
                  <a:noFill/>
                </a:ln>
                <a:solidFill>
                  <a:sysClr val="windowText" lastClr="000000"/>
                </a:solidFill>
                <a:effectLst/>
                <a:uLnTx/>
                <a:uFillTx/>
                <a:latin typeface="Gill Sans MT"/>
                <a:ea typeface="+mn-ea"/>
                <a:cs typeface="+mn-cs"/>
              </a:rPr>
              <a:t>You have a serious accident or sudden illness that leaves you unable to communicate.  You are receiving all the medical care required to keep you alive, but the doctors believe there is little chance you will ever recover the ability to know who you are or those around you.</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2800" b="1" i="1" u="none" strike="noStrike" kern="1200" cap="none" spc="0" normalizeH="0" baseline="0" noProof="0" dirty="0" smtClean="0">
                <a:ln>
                  <a:noFill/>
                </a:ln>
                <a:solidFill>
                  <a:sysClr val="windowText" lastClr="000000"/>
                </a:solidFill>
                <a:effectLst/>
                <a:uLnTx/>
                <a:uFillTx/>
                <a:latin typeface="Gill Sans MT"/>
                <a:ea typeface="+mn-ea"/>
                <a:cs typeface="+mn-cs"/>
              </a:rPr>
              <a:t>What does this situation mean to you?</a:t>
            </a:r>
          </a:p>
        </p:txBody>
      </p:sp>
    </p:spTree>
    <p:extLst>
      <p:ext uri="{BB962C8B-B14F-4D97-AF65-F5344CB8AC3E}">
        <p14:creationId xmlns:p14="http://schemas.microsoft.com/office/powerpoint/2010/main" val="102643069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13</a:t>
            </a:fld>
            <a:endParaRPr lang="en-US"/>
          </a:p>
        </p:txBody>
      </p:sp>
      <p:sp>
        <p:nvSpPr>
          <p:cNvPr id="3" name="Title 1"/>
          <p:cNvSpPr txBox="1">
            <a:spLocks/>
          </p:cNvSpPr>
          <p:nvPr/>
        </p:nvSpPr>
        <p:spPr>
          <a:xfrm>
            <a:off x="877751" y="-125956"/>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77751" y="890452"/>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What would you want?</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Assume you would be kept comfortable, no matter what treatments you would want or not want.</a:t>
            </a:r>
            <a:br>
              <a:rPr kumimoji="0" 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br>
            <a:endParaRPr kumimoji="0" 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Would you want life sustaining treatments to continue?</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3200" b="0" i="0" u="none" strike="noStrike" kern="1200" cap="none" spc="0" normalizeH="0" baseline="0" noProof="0" dirty="0" smtClean="0">
                <a:ln>
                  <a:noFill/>
                </a:ln>
                <a:solidFill>
                  <a:sysClr val="windowText" lastClr="000000"/>
                </a:solidFill>
                <a:effectLst/>
                <a:uLnTx/>
                <a:uFillTx/>
                <a:latin typeface="Gill Sans MT"/>
                <a:ea typeface="+mn-ea"/>
                <a:cs typeface="+mn-cs"/>
              </a:rPr>
              <a:t>Would you prefer care focused on keeping you comfortable without using medical interventions to keep you alive?</a:t>
            </a:r>
            <a:endParaRPr kumimoji="0" lang="en-US" sz="32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41540760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14</a:t>
            </a:fld>
            <a:endParaRPr lang="en-US"/>
          </a:p>
        </p:txBody>
      </p:sp>
      <p:sp>
        <p:nvSpPr>
          <p:cNvPr id="3" name="Title 1"/>
          <p:cNvSpPr txBox="1">
            <a:spLocks/>
          </p:cNvSpPr>
          <p:nvPr/>
        </p:nvSpPr>
        <p:spPr>
          <a:xfrm>
            <a:off x="1121591" y="-34834"/>
            <a:ext cx="7212511" cy="1009447"/>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1121591" y="1138328"/>
            <a:ext cx="7212511" cy="450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200" b="1" i="0" u="none" strike="noStrike" kern="1200" cap="none" spc="0" normalizeH="0" baseline="0" noProof="0" smtClean="0">
                <a:ln>
                  <a:noFill/>
                </a:ln>
                <a:solidFill>
                  <a:sysClr val="windowText" lastClr="000000"/>
                </a:solidFill>
                <a:effectLst/>
                <a:uLnTx/>
                <a:uFillTx/>
                <a:latin typeface="Gill Sans MT"/>
                <a:ea typeface="+mn-ea"/>
                <a:cs typeface="+mn-cs"/>
              </a:rPr>
              <a:t>Explore religious, cultural or personal beliefs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altLang="en-US" sz="2800" b="0" i="0" u="none" strike="noStrike" kern="1200" cap="none" spc="0" normalizeH="0" baseline="0" noProof="0" smtClean="0">
                <a:ln>
                  <a:noFill/>
                </a:ln>
                <a:solidFill>
                  <a:sysClr val="windowText" lastClr="000000"/>
                </a:solidFill>
                <a:effectLst/>
                <a:uLnTx/>
                <a:uFillTx/>
                <a:latin typeface="Gill Sans MT"/>
                <a:ea typeface="+mn-ea"/>
                <a:cs typeface="+mn-cs"/>
              </a:rPr>
              <a:t>What helps you when you face serious challenges in your life?</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altLang="en-US" sz="2800" b="0" i="0" u="none" strike="noStrike" kern="1200" cap="none" spc="0" normalizeH="0" baseline="0" noProof="0" smtClean="0">
                <a:ln>
                  <a:noFill/>
                </a:ln>
                <a:solidFill>
                  <a:sysClr val="windowText" lastClr="000000"/>
                </a:solidFill>
                <a:effectLst/>
                <a:uLnTx/>
                <a:uFillTx/>
                <a:latin typeface="Gill Sans MT"/>
                <a:ea typeface="+mn-ea"/>
                <a:cs typeface="+mn-cs"/>
              </a:rPr>
              <a:t>Do you have beliefs that might influence your preferences for using life-sustaining treatment interventions?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altLang="en-US" sz="2800" b="0" i="0" u="none" strike="noStrike" kern="1200" cap="none" spc="0" normalizeH="0" baseline="0" noProof="0" smtClean="0">
                <a:ln>
                  <a:noFill/>
                </a:ln>
                <a:solidFill>
                  <a:sysClr val="windowText" lastClr="000000"/>
                </a:solidFill>
                <a:effectLst/>
                <a:uLnTx/>
                <a:uFillTx/>
                <a:latin typeface="Gill Sans MT"/>
                <a:ea typeface="+mn-ea"/>
                <a:cs typeface="+mn-cs"/>
              </a:rPr>
              <a:t>Do you need to discuss these beliefs or clarify any concerns with others? </a:t>
            </a:r>
          </a:p>
        </p:txBody>
      </p:sp>
    </p:spTree>
    <p:extLst>
      <p:ext uri="{BB962C8B-B14F-4D97-AF65-F5344CB8AC3E}">
        <p14:creationId xmlns:p14="http://schemas.microsoft.com/office/powerpoint/2010/main" val="100423780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15</a:t>
            </a:fld>
            <a:endParaRPr lang="en-US"/>
          </a:p>
        </p:txBody>
      </p:sp>
      <p:sp>
        <p:nvSpPr>
          <p:cNvPr id="3" name="Title 1"/>
          <p:cNvSpPr txBox="1">
            <a:spLocks/>
          </p:cNvSpPr>
          <p:nvPr/>
        </p:nvSpPr>
        <p:spPr>
          <a:xfrm>
            <a:off x="1193075" y="0"/>
            <a:ext cx="7027272" cy="734015"/>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720997" y="583565"/>
            <a:ext cx="749935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2400" b="1" i="0" u="none" strike="noStrike" kern="1200" cap="none" spc="0" normalizeH="0" baseline="0" noProof="0" dirty="0" smtClean="0">
                <a:ln>
                  <a:noFill/>
                </a:ln>
                <a:solidFill>
                  <a:sysClr val="windowText" lastClr="000000"/>
                </a:solidFill>
                <a:effectLst/>
                <a:uLnTx/>
                <a:uFillTx/>
                <a:latin typeface="Gill Sans MT"/>
                <a:ea typeface="+mn-ea"/>
                <a:cs typeface="+mn-cs"/>
              </a:rPr>
              <a:t>Things to think about when choosing a health care agent (decision-maker)</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Gill Sans MT"/>
                <a:ea typeface="+mn-ea"/>
                <a:cs typeface="+mn-cs"/>
              </a:rPr>
              <a:t>Responsibilities of a health care agent include – making choices about medical care, reviewing and releasing medical records, arranging for medical care and treatment, making decisions on living situation, deciding which providers can provide treatment</a:t>
            </a:r>
            <a:br>
              <a:rPr kumimoji="0" lang="en-US" sz="2000" b="0" i="0" u="none" strike="noStrike" kern="1200" cap="none" spc="0" normalizeH="0" baseline="0" noProof="0" dirty="0" smtClean="0">
                <a:ln>
                  <a:noFill/>
                </a:ln>
                <a:solidFill>
                  <a:sysClr val="windowText" lastClr="000000"/>
                </a:solidFill>
                <a:effectLst/>
                <a:uLnTx/>
                <a:uFillTx/>
                <a:latin typeface="Gill Sans MT"/>
                <a:ea typeface="+mn-ea"/>
                <a:cs typeface="+mn-cs"/>
              </a:rPr>
            </a:br>
            <a:endParaRPr kumimoji="0" lang="en-US" sz="20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2400" b="1" i="0" u="none" strike="noStrike" kern="1200" cap="none" spc="0" normalizeH="0" baseline="0" noProof="0" dirty="0" smtClean="0">
                <a:ln>
                  <a:noFill/>
                </a:ln>
                <a:solidFill>
                  <a:sysClr val="windowText" lastClr="000000"/>
                </a:solidFill>
                <a:effectLst/>
                <a:uLnTx/>
                <a:uFillTx/>
                <a:latin typeface="Gill Sans MT"/>
                <a:ea typeface="+mn-ea"/>
                <a:cs typeface="+mn-cs"/>
              </a:rPr>
              <a:t>Consider</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Gill Sans MT"/>
                <a:ea typeface="+mn-ea"/>
                <a:cs typeface="+mn-cs"/>
              </a:rPr>
              <a:t>Choosing a person who can make difficult decisions under pressure or in emotional situations.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Gill Sans MT"/>
                <a:ea typeface="+mn-ea"/>
                <a:cs typeface="+mn-cs"/>
              </a:rPr>
              <a:t>Choosing a person who understands your preferences, values and goals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000" b="0" i="0" u="none" strike="noStrike" kern="1200" cap="none" spc="0" normalizeH="0" baseline="0" noProof="0" dirty="0" smtClean="0">
                <a:ln>
                  <a:noFill/>
                </a:ln>
                <a:solidFill>
                  <a:sysClr val="windowText" lastClr="000000"/>
                </a:solidFill>
                <a:effectLst/>
                <a:uLnTx/>
                <a:uFillTx/>
                <a:latin typeface="Gill Sans MT"/>
                <a:ea typeface="+mn-ea"/>
                <a:cs typeface="+mn-cs"/>
              </a:rPr>
              <a:t>Choosing a person you know and trust to follow your preferences, even if they are different from their own</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sz="24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270831245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16</a:t>
            </a:fld>
            <a:endParaRPr lang="en-US"/>
          </a:p>
        </p:txBody>
      </p:sp>
      <p:sp>
        <p:nvSpPr>
          <p:cNvPr id="3" name="Title 1"/>
          <p:cNvSpPr txBox="1">
            <a:spLocks/>
          </p:cNvSpPr>
          <p:nvPr/>
        </p:nvSpPr>
        <p:spPr>
          <a:xfrm>
            <a:off x="825500" y="244476"/>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25500" y="1417638"/>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2400" b="1" i="1" u="none" strike="noStrike" kern="1200" cap="none" spc="0" normalizeH="0" baseline="0" noProof="0" smtClean="0">
                <a:ln>
                  <a:noFill/>
                </a:ln>
                <a:solidFill>
                  <a:sysClr val="windowText" lastClr="000000"/>
                </a:solidFill>
                <a:effectLst/>
                <a:uLnTx/>
                <a:uFillTx/>
                <a:latin typeface="Gill Sans MT"/>
                <a:ea typeface="+mn-ea"/>
                <a:cs typeface="+mn-cs"/>
              </a:rPr>
              <a:t>Starting the conversation with a prospective agent:</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400" b="0" i="1" u="none" strike="noStrike" kern="1200" cap="none" spc="0" normalizeH="0" baseline="0" noProof="0" smtClean="0">
                <a:ln>
                  <a:noFill/>
                </a:ln>
                <a:solidFill>
                  <a:sysClr val="windowText" lastClr="000000"/>
                </a:solidFill>
                <a:effectLst/>
                <a:uLnTx/>
                <a:uFillTx/>
                <a:latin typeface="Gill Sans MT"/>
                <a:ea typeface="+mn-ea"/>
                <a:cs typeface="+mn-cs"/>
              </a:rPr>
              <a:t>“I was thinking about what happened to ______, and it made me realize….”</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sz="2400" b="0" i="1" u="none" strike="noStrike" kern="1200" cap="none" spc="0" normalizeH="0" baseline="0" noProof="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400" b="0" i="1" u="none" strike="noStrike" kern="1200" cap="none" spc="0" normalizeH="0" baseline="0" noProof="0" smtClean="0">
                <a:ln>
                  <a:noFill/>
                </a:ln>
                <a:solidFill>
                  <a:sysClr val="windowText" lastClr="000000"/>
                </a:solidFill>
                <a:effectLst/>
                <a:uLnTx/>
                <a:uFillTx/>
                <a:latin typeface="Gill Sans MT"/>
                <a:ea typeface="+mn-ea"/>
                <a:cs typeface="+mn-cs"/>
              </a:rPr>
              <a:t>“Even though I’m okay right now, I’m worried that _______, and I want to be prepared.”</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sz="2400" b="0" i="1" u="none" strike="noStrike" kern="1200" cap="none" spc="0" normalizeH="0" baseline="0" noProof="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400" b="0" i="1" u="none" strike="noStrike" kern="1200" cap="none" spc="0" normalizeH="0" baseline="0" noProof="0" smtClean="0">
                <a:ln>
                  <a:noFill/>
                </a:ln>
                <a:solidFill>
                  <a:sysClr val="windowText" lastClr="000000"/>
                </a:solidFill>
                <a:effectLst/>
                <a:uLnTx/>
                <a:uFillTx/>
                <a:latin typeface="Gill Sans MT"/>
                <a:ea typeface="+mn-ea"/>
                <a:cs typeface="+mn-cs"/>
              </a:rPr>
              <a:t>“If I get sick in the future and can’t make my own decisions, would you work with my doctors and help make medical decisions for me?”</a:t>
            </a:r>
            <a:endParaRPr kumimoji="0" lang="en-US" sz="2400" b="0" i="1"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139285058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17</a:t>
            </a:fld>
            <a:endParaRPr lang="en-US"/>
          </a:p>
        </p:txBody>
      </p:sp>
      <p:sp>
        <p:nvSpPr>
          <p:cNvPr id="3" name="Title 1"/>
          <p:cNvSpPr txBox="1">
            <a:spLocks/>
          </p:cNvSpPr>
          <p:nvPr/>
        </p:nvSpPr>
        <p:spPr>
          <a:xfrm>
            <a:off x="886460" y="178844"/>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86460" y="1352006"/>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800" b="1" i="0" u="none" strike="noStrike" kern="1200" cap="none" spc="0" normalizeH="0" baseline="0" noProof="0" smtClean="0">
              <a:ln>
                <a:noFill/>
              </a:ln>
              <a:solidFill>
                <a:sysClr val="windowText" lastClr="000000"/>
              </a:solidFill>
              <a:effectLst/>
              <a:uLnTx/>
              <a:uFillTx/>
              <a:latin typeface="Gill Sans MT"/>
              <a:ea typeface="+mn-ea"/>
              <a:cs typeface="+mn-cs"/>
            </a:endParaRPr>
          </a:p>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1" i="0" u="none" strike="noStrike" kern="1200" cap="none" spc="0" normalizeH="0" baseline="0" noProof="0" smtClean="0">
                <a:ln>
                  <a:noFill/>
                </a:ln>
                <a:solidFill>
                  <a:sysClr val="windowText" lastClr="000000"/>
                </a:solidFill>
                <a:effectLst/>
                <a:uLnTx/>
                <a:uFillTx/>
                <a:latin typeface="Gill Sans MT"/>
                <a:ea typeface="+mn-ea"/>
                <a:cs typeface="+mn-cs"/>
              </a:rPr>
              <a:t>DESIGNATION OF HEALTH CARE AGENT</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800" b="1" i="0" u="none" strike="noStrike" kern="1200" cap="none" spc="0" normalizeH="0" baseline="0" noProof="0" smtClean="0">
              <a:ln>
                <a:noFill/>
              </a:ln>
              <a:solidFill>
                <a:sysClr val="windowText" lastClr="000000"/>
              </a:solidFill>
              <a:effectLst/>
              <a:uLnTx/>
              <a:uFillTx/>
              <a:latin typeface="Gill Sans MT"/>
              <a:ea typeface="+mn-ea"/>
              <a:cs typeface="+mn-cs"/>
            </a:endParaRP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smtClean="0">
                <a:ln>
                  <a:noFill/>
                </a:ln>
                <a:solidFill>
                  <a:sysClr val="windowText" lastClr="000000"/>
                </a:solidFill>
                <a:effectLst/>
                <a:uLnTx/>
                <a:uFillTx/>
                <a:latin typeface="Gill Sans MT"/>
                <a:ea typeface="+mn-ea"/>
                <a:cs typeface="+mn-cs"/>
              </a:rPr>
              <a:t>If I am no longer able to make health care decisions for myself, due to my incapacity, I hereby designate ___________________________________</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smtClean="0">
                <a:ln>
                  <a:noFill/>
                </a:ln>
                <a:solidFill>
                  <a:sysClr val="windowText" lastClr="000000"/>
                </a:solidFill>
                <a:effectLst/>
                <a:uLnTx/>
                <a:uFillTx/>
                <a:latin typeface="Gill Sans MT"/>
                <a:ea typeface="+mn-ea"/>
                <a:cs typeface="+mn-cs"/>
              </a:rPr>
              <a:t>_________________________________________________________</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smtClean="0">
                <a:ln>
                  <a:noFill/>
                </a:ln>
                <a:solidFill>
                  <a:sysClr val="windowText" lastClr="000000"/>
                </a:solidFill>
                <a:effectLst/>
                <a:uLnTx/>
                <a:uFillTx/>
                <a:latin typeface="Gill Sans MT"/>
                <a:ea typeface="+mn-ea"/>
                <a:cs typeface="+mn-cs"/>
              </a:rPr>
              <a:t>(print name, address and telephone number) to be my health care agent for the purpose of making health care decisions on my behalf.  If he or she is ever unable or unwilling to do so, I hereby designate___________________________________________________________________________________________________________ </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smtClean="0">
                <a:ln>
                  <a:noFill/>
                </a:ln>
                <a:solidFill>
                  <a:sysClr val="windowText" lastClr="000000"/>
                </a:solidFill>
                <a:effectLst/>
                <a:uLnTx/>
                <a:uFillTx/>
                <a:latin typeface="Gill Sans MT"/>
                <a:ea typeface="+mn-ea"/>
                <a:cs typeface="+mn-cs"/>
              </a:rPr>
              <a:t>to be my alternate health care agent for the purpose of making health care decision on my behalf.</a:t>
            </a:r>
          </a:p>
        </p:txBody>
      </p:sp>
    </p:spTree>
    <p:extLst>
      <p:ext uri="{BB962C8B-B14F-4D97-AF65-F5344CB8AC3E}">
        <p14:creationId xmlns:p14="http://schemas.microsoft.com/office/powerpoint/2010/main" val="128303192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18</a:t>
            </a:fld>
            <a:endParaRPr lang="en-US"/>
          </a:p>
        </p:txBody>
      </p:sp>
      <p:sp>
        <p:nvSpPr>
          <p:cNvPr id="3" name="Title 1"/>
          <p:cNvSpPr txBox="1">
            <a:spLocks/>
          </p:cNvSpPr>
          <p:nvPr/>
        </p:nvSpPr>
        <p:spPr>
          <a:xfrm>
            <a:off x="886460" y="-4036"/>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29310" y="940526"/>
            <a:ext cx="749935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1" i="0" u="none" strike="noStrike" kern="1200" cap="none" spc="0" normalizeH="0" baseline="0" noProof="0" dirty="0" smtClean="0">
                <a:ln>
                  <a:noFill/>
                </a:ln>
                <a:solidFill>
                  <a:sysClr val="windowText" lastClr="000000"/>
                </a:solidFill>
                <a:effectLst/>
                <a:uLnTx/>
                <a:uFillTx/>
                <a:latin typeface="Gill Sans MT"/>
                <a:ea typeface="+mn-ea"/>
                <a:cs typeface="+mn-cs"/>
              </a:rPr>
              <a:t>ADMISSION TO NURSING HOMES OR</a:t>
            </a:r>
          </a:p>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1" i="0" u="none" strike="noStrike" kern="1200" cap="none" spc="0" normalizeH="0" baseline="0" noProof="0" dirty="0" smtClean="0">
                <a:ln>
                  <a:noFill/>
                </a:ln>
                <a:solidFill>
                  <a:sysClr val="windowText" lastClr="000000"/>
                </a:solidFill>
                <a:effectLst/>
                <a:uLnTx/>
                <a:uFillTx/>
                <a:latin typeface="Gill Sans MT"/>
                <a:ea typeface="+mn-ea"/>
                <a:cs typeface="+mn-cs"/>
              </a:rPr>
              <a:t> COMMUNITY-BASED RESIDENTIAL FACILITIES</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My health care agent may admit me to a nursing home or community-based residential facility for short-term stays for recuperative care or respite care.</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If I have checked “Yes” to the following, my health care agent may admit me for a purpose other than recuperative care or respite care, but if I have checked “No” to the following, my health care agent may not so admit me:</a:t>
            </a:r>
          </a:p>
          <a:p>
            <a:pPr marL="425450" marR="0" lvl="0" indent="-342900" algn="l" defTabSz="914400" rtl="0" eaLnBrk="1" fontAlgn="base" latinLnBrk="0" hangingPunct="1">
              <a:lnSpc>
                <a:spcPct val="100000"/>
              </a:lnSpc>
              <a:spcBef>
                <a:spcPts val="600"/>
              </a:spcBef>
              <a:spcAft>
                <a:spcPct val="0"/>
              </a:spcAft>
              <a:buClr>
                <a:srgbClr val="3891A7"/>
              </a:buClr>
              <a:buSzPct val="80000"/>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A nursing home -- 	Yes	       No</a:t>
            </a:r>
          </a:p>
          <a:p>
            <a:pPr marL="425450" marR="0" lvl="0" indent="-342900" algn="l" defTabSz="914400" rtl="0" eaLnBrk="1" fontAlgn="base" latinLnBrk="0" hangingPunct="1">
              <a:lnSpc>
                <a:spcPct val="100000"/>
              </a:lnSpc>
              <a:spcBef>
                <a:spcPts val="600"/>
              </a:spcBef>
              <a:spcAft>
                <a:spcPct val="0"/>
              </a:spcAft>
              <a:buClr>
                <a:srgbClr val="3891A7"/>
              </a:buClr>
              <a:buSzPct val="80000"/>
              <a:buFont typeface="+mj-lt"/>
              <a:buAutoNum type="arabicPeriod"/>
              <a:tabLst/>
              <a:defRPr/>
            </a:pPr>
            <a:r>
              <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A community-based residential facility --   	     Yes 	    No</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If I have not checked either “Yes” or “No” immediately above, my health care agent may admit me only for short-term stays for recuperative care or respite care.</a:t>
            </a:r>
          </a:p>
        </p:txBody>
      </p:sp>
      <p:sp>
        <p:nvSpPr>
          <p:cNvPr id="5" name="Rectangle 4"/>
          <p:cNvSpPr/>
          <p:nvPr/>
        </p:nvSpPr>
        <p:spPr>
          <a:xfrm>
            <a:off x="3375660" y="3705497"/>
            <a:ext cx="228600" cy="304800"/>
          </a:xfrm>
          <a:prstGeom prst="rect">
            <a:avLst/>
          </a:prstGeom>
          <a:noFill/>
          <a:ln w="25400" cap="flat" cmpd="sng" algn="ctr">
            <a:solidFill>
              <a:srgbClr val="3891A7">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6" name="Rectangle 5"/>
          <p:cNvSpPr/>
          <p:nvPr/>
        </p:nvSpPr>
        <p:spPr>
          <a:xfrm>
            <a:off x="4665255" y="3705497"/>
            <a:ext cx="228600" cy="304800"/>
          </a:xfrm>
          <a:prstGeom prst="rect">
            <a:avLst/>
          </a:prstGeom>
          <a:noFill/>
          <a:ln w="25400" cap="flat" cmpd="sng" algn="ctr">
            <a:solidFill>
              <a:srgbClr val="3891A7">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7" name="Rectangle 6"/>
          <p:cNvSpPr/>
          <p:nvPr/>
        </p:nvSpPr>
        <p:spPr>
          <a:xfrm>
            <a:off x="5433060" y="4010297"/>
            <a:ext cx="228600" cy="304800"/>
          </a:xfrm>
          <a:prstGeom prst="rect">
            <a:avLst/>
          </a:prstGeom>
          <a:noFill/>
          <a:ln w="25400" cap="flat" cmpd="sng" algn="ctr">
            <a:solidFill>
              <a:srgbClr val="3891A7">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8" name="Rectangle 7"/>
          <p:cNvSpPr/>
          <p:nvPr/>
        </p:nvSpPr>
        <p:spPr>
          <a:xfrm>
            <a:off x="6347460" y="4010297"/>
            <a:ext cx="228600" cy="304800"/>
          </a:xfrm>
          <a:prstGeom prst="rect">
            <a:avLst/>
          </a:prstGeom>
          <a:noFill/>
          <a:ln w="25400" cap="flat" cmpd="sng" algn="ctr">
            <a:solidFill>
              <a:srgbClr val="3891A7">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Tree>
    <p:extLst>
      <p:ext uri="{BB962C8B-B14F-4D97-AF65-F5344CB8AC3E}">
        <p14:creationId xmlns:p14="http://schemas.microsoft.com/office/powerpoint/2010/main" val="292350191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19</a:t>
            </a:fld>
            <a:endParaRPr lang="en-US"/>
          </a:p>
        </p:txBody>
      </p:sp>
      <p:sp>
        <p:nvSpPr>
          <p:cNvPr id="3" name="Title 1"/>
          <p:cNvSpPr txBox="1">
            <a:spLocks/>
          </p:cNvSpPr>
          <p:nvPr/>
        </p:nvSpPr>
        <p:spPr>
          <a:xfrm>
            <a:off x="1435100" y="274638"/>
            <a:ext cx="6803209" cy="69419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1112882" y="968828"/>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1" i="0" u="none" strike="noStrike" kern="1200" cap="none" spc="0" normalizeH="0" baseline="0" noProof="0" dirty="0" smtClean="0">
                <a:ln>
                  <a:noFill/>
                </a:ln>
                <a:solidFill>
                  <a:sysClr val="windowText" lastClr="000000"/>
                </a:solidFill>
                <a:effectLst/>
                <a:uLnTx/>
                <a:uFillTx/>
                <a:latin typeface="Gill Sans MT"/>
                <a:ea typeface="+mn-ea"/>
                <a:cs typeface="+mn-cs"/>
              </a:rPr>
              <a:t>PROVISION OF FEEDING TUBE</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If I have checked “Yes: to the following, my health care agent may have a feeding tube withheld or withdrawn from me, unless my physician has advised that, in his or her professional judgment, this will cause me pain or will reduce my comfort.  If I have checked “No” to the following, my health care agent may not have a feeding tube withheld or withdrawn from me.</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My health care agent may not have orally ingested nutrition or hydration withheld or withdrawn from me unless provision of the nutrition or hydration is medically contraindicated.</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Withhold or withdraw a feeding tube -- 	Yes	   No</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If I have not checked either “Yes” or “No” immediately above, my health care agent may not have a feeding tube withdrawn from me.</a:t>
            </a:r>
          </a:p>
        </p:txBody>
      </p:sp>
      <p:sp>
        <p:nvSpPr>
          <p:cNvPr id="5" name="Rectangle 4"/>
          <p:cNvSpPr/>
          <p:nvPr/>
        </p:nvSpPr>
        <p:spPr>
          <a:xfrm>
            <a:off x="5316582" y="4345441"/>
            <a:ext cx="304800" cy="381000"/>
          </a:xfrm>
          <a:prstGeom prst="rect">
            <a:avLst/>
          </a:prstGeom>
          <a:solidFill>
            <a:sysClr val="window" lastClr="FFFFFF"/>
          </a:solidFill>
          <a:ln w="25400" cap="flat" cmpd="sng" algn="ctr">
            <a:solidFill>
              <a:srgbClr val="3891A7">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
        <p:nvSpPr>
          <p:cNvPr id="6" name="Rectangle 5"/>
          <p:cNvSpPr/>
          <p:nvPr/>
        </p:nvSpPr>
        <p:spPr>
          <a:xfrm>
            <a:off x="6307182" y="4345441"/>
            <a:ext cx="304800" cy="381000"/>
          </a:xfrm>
          <a:prstGeom prst="rect">
            <a:avLst/>
          </a:prstGeom>
          <a:solidFill>
            <a:sysClr val="window" lastClr="FFFFFF"/>
          </a:solidFill>
          <a:ln w="25400" cap="flat" cmpd="sng" algn="ctr">
            <a:solidFill>
              <a:srgbClr val="3891A7">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Gill Sans MT"/>
              <a:ea typeface="+mn-ea"/>
              <a:cs typeface="+mn-cs"/>
            </a:endParaRPr>
          </a:p>
        </p:txBody>
      </p:sp>
    </p:spTree>
    <p:extLst>
      <p:ext uri="{BB962C8B-B14F-4D97-AF65-F5344CB8AC3E}">
        <p14:creationId xmlns:p14="http://schemas.microsoft.com/office/powerpoint/2010/main" val="220631628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E6F953E-8081-7F48-94F1-B666D59A65AA}" type="slidenum">
              <a:rPr lang="en-US" smtClean="0"/>
              <a:pPr/>
              <a:t>2</a:t>
            </a:fld>
            <a:endParaRPr lang="en-US"/>
          </a:p>
        </p:txBody>
      </p:sp>
      <p:sp>
        <p:nvSpPr>
          <p:cNvPr id="5" name="Title 1"/>
          <p:cNvSpPr txBox="1">
            <a:spLocks/>
          </p:cNvSpPr>
          <p:nvPr/>
        </p:nvSpPr>
        <p:spPr>
          <a:xfrm>
            <a:off x="860334" y="-13063"/>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6" name="Content Placeholder 2"/>
          <p:cNvSpPr txBox="1">
            <a:spLocks/>
          </p:cNvSpPr>
          <p:nvPr/>
        </p:nvSpPr>
        <p:spPr bwMode="auto">
          <a:xfrm>
            <a:off x="860334" y="1160099"/>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2800" b="1" i="0" u="none" strike="noStrike" kern="1200" cap="none" spc="0" normalizeH="0" baseline="0" noProof="0" smtClean="0">
                <a:ln>
                  <a:noFill/>
                </a:ln>
                <a:solidFill>
                  <a:sysClr val="windowText" lastClr="000000"/>
                </a:solidFill>
                <a:effectLst/>
                <a:uLnTx/>
                <a:uFillTx/>
                <a:latin typeface="Gill Sans MT"/>
                <a:ea typeface="+mn-ea"/>
                <a:cs typeface="+mn-cs"/>
              </a:rPr>
              <a:t>Today’s Topics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Discover advance care planning and what it means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Reflect on your values, beliefs and wishes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endPar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2800" b="1" i="0" u="none" strike="noStrike" kern="1200" cap="none" spc="0" normalizeH="0" baseline="0" noProof="0" smtClean="0">
                <a:ln>
                  <a:noFill/>
                </a:ln>
                <a:solidFill>
                  <a:sysClr val="windowText" lastClr="000000"/>
                </a:solidFill>
                <a:effectLst/>
                <a:uLnTx/>
                <a:uFillTx/>
                <a:latin typeface="Gill Sans MT"/>
                <a:ea typeface="+mn-ea"/>
                <a:cs typeface="+mn-cs"/>
              </a:rPr>
              <a:t>Next Steps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Select a health care agent</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Complete a document expressing your values, beliefs and wishes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Char char=""/>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Share your plan</a:t>
            </a:r>
            <a:endParaRPr kumimoji="0" lang="en-US" sz="28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353444222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20</a:t>
            </a:fld>
            <a:endParaRPr lang="en-US"/>
          </a:p>
        </p:txBody>
      </p:sp>
      <p:sp>
        <p:nvSpPr>
          <p:cNvPr id="3" name="Title 1"/>
          <p:cNvSpPr txBox="1">
            <a:spLocks/>
          </p:cNvSpPr>
          <p:nvPr/>
        </p:nvSpPr>
        <p:spPr>
          <a:xfrm>
            <a:off x="860334" y="-21771"/>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60334" y="1151391"/>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sz="1800" b="1" i="0" u="none" strike="noStrike" kern="1200" cap="none" spc="0" normalizeH="0" baseline="0" noProof="0" smtClean="0">
              <a:ln>
                <a:noFill/>
              </a:ln>
              <a:solidFill>
                <a:sysClr val="windowText" lastClr="000000"/>
              </a:solidFill>
              <a:effectLst/>
              <a:uLnTx/>
              <a:uFillTx/>
              <a:latin typeface="Gill Sans MT"/>
              <a:ea typeface="+mn-ea"/>
              <a:cs typeface="+mn-cs"/>
            </a:endParaRPr>
          </a:p>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1" i="0" u="none" strike="noStrike" kern="1200" cap="none" spc="0" normalizeH="0" baseline="0" noProof="0" smtClean="0">
                <a:ln>
                  <a:noFill/>
                </a:ln>
                <a:solidFill>
                  <a:sysClr val="windowText" lastClr="000000"/>
                </a:solidFill>
                <a:effectLst/>
                <a:uLnTx/>
                <a:uFillTx/>
                <a:latin typeface="Gill Sans MT"/>
                <a:ea typeface="+mn-ea"/>
                <a:cs typeface="+mn-cs"/>
              </a:rPr>
              <a:t>STATEMENT OF DESIRES, SPECIAL PROVISIONS OR LIMITATIONS</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sz="1800" b="0" i="0" u="none" strike="noStrike" kern="1200" cap="none" spc="0" normalizeH="0" baseline="0" noProof="0" smtClean="0">
              <a:ln>
                <a:noFill/>
              </a:ln>
              <a:solidFill>
                <a:sysClr val="windowText" lastClr="000000"/>
              </a:solidFill>
              <a:effectLst/>
              <a:uLnTx/>
              <a:uFillTx/>
              <a:latin typeface="Gill Sans MT"/>
              <a:ea typeface="+mn-ea"/>
              <a:cs typeface="+mn-cs"/>
            </a:endParaRP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1800" b="0" i="0" u="none" strike="noStrike" kern="1200" cap="none" spc="0" normalizeH="0" baseline="0" noProof="0" smtClean="0">
                <a:ln>
                  <a:noFill/>
                </a:ln>
                <a:solidFill>
                  <a:sysClr val="windowText" lastClr="000000"/>
                </a:solidFill>
                <a:effectLst/>
                <a:uLnTx/>
                <a:uFillTx/>
                <a:latin typeface="Gill Sans MT"/>
                <a:ea typeface="+mn-ea"/>
                <a:cs typeface="+mn-cs"/>
              </a:rPr>
              <a:t>In exercising authority under this document, my health care agent shall act consistently with my following stated desires, if any, and is subject to any special provisions or limitations that I specify.  The following are any specific desires, provisions or limitations that I wish to state (add more items if needed):</a:t>
            </a:r>
          </a:p>
          <a:p>
            <a:pPr marL="425450" marR="0" lvl="0" indent="-342900" algn="l" defTabSz="914400" rtl="0" eaLnBrk="1" fontAlgn="base" latinLnBrk="0" hangingPunct="1">
              <a:lnSpc>
                <a:spcPct val="100000"/>
              </a:lnSpc>
              <a:spcBef>
                <a:spcPts val="600"/>
              </a:spcBef>
              <a:spcAft>
                <a:spcPct val="0"/>
              </a:spcAft>
              <a:buClr>
                <a:srgbClr val="3891A7"/>
              </a:buClr>
              <a:buSzPct val="80000"/>
              <a:buFont typeface="+mj-lt"/>
              <a:buAutoNum type="arabicPeriod"/>
              <a:tabLst/>
              <a:defRPr/>
            </a:pPr>
            <a:r>
              <a:rPr kumimoji="0" lang="en-US" sz="1800" b="0" i="0" u="none" strike="noStrike" kern="1200" cap="none" spc="0" normalizeH="0" baseline="0" noProof="0" smtClean="0">
                <a:ln>
                  <a:noFill/>
                </a:ln>
                <a:solidFill>
                  <a:sysClr val="windowText" lastClr="000000"/>
                </a:solidFill>
                <a:effectLst/>
                <a:uLnTx/>
                <a:uFillTx/>
                <a:latin typeface="Gill Sans MT"/>
                <a:ea typeface="+mn-ea"/>
                <a:cs typeface="+mn-cs"/>
              </a:rPr>
              <a:t>_____________________________________________________</a:t>
            </a:r>
          </a:p>
          <a:p>
            <a:pPr marL="425450" marR="0" lvl="0" indent="-342900" algn="l" defTabSz="914400" rtl="0" eaLnBrk="1" fontAlgn="base" latinLnBrk="0" hangingPunct="1">
              <a:lnSpc>
                <a:spcPct val="100000"/>
              </a:lnSpc>
              <a:spcBef>
                <a:spcPts val="600"/>
              </a:spcBef>
              <a:spcAft>
                <a:spcPct val="0"/>
              </a:spcAft>
              <a:buClr>
                <a:srgbClr val="3891A7"/>
              </a:buClr>
              <a:buSzPct val="80000"/>
              <a:buFont typeface="+mj-lt"/>
              <a:buAutoNum type="arabicPeriod"/>
              <a:tabLst/>
              <a:defRPr/>
            </a:pPr>
            <a:r>
              <a:rPr kumimoji="0" lang="en-US" sz="1800" b="0" i="0" u="none" strike="noStrike" kern="1200" cap="none" spc="0" normalizeH="0" baseline="0" noProof="0" smtClean="0">
                <a:ln>
                  <a:noFill/>
                </a:ln>
                <a:solidFill>
                  <a:sysClr val="windowText" lastClr="000000"/>
                </a:solidFill>
                <a:effectLst/>
                <a:uLnTx/>
                <a:uFillTx/>
                <a:latin typeface="Gill Sans MT"/>
                <a:ea typeface="+mn-ea"/>
                <a:cs typeface="+mn-cs"/>
              </a:rPr>
              <a:t>_____________________________________________________</a:t>
            </a:r>
          </a:p>
          <a:p>
            <a:pPr marL="425450" marR="0" lvl="0" indent="-342900" algn="l" defTabSz="914400" rtl="0" eaLnBrk="1" fontAlgn="base" latinLnBrk="0" hangingPunct="1">
              <a:lnSpc>
                <a:spcPct val="100000"/>
              </a:lnSpc>
              <a:spcBef>
                <a:spcPts val="600"/>
              </a:spcBef>
              <a:spcAft>
                <a:spcPct val="0"/>
              </a:spcAft>
              <a:buClr>
                <a:srgbClr val="3891A7"/>
              </a:buClr>
              <a:buSzPct val="80000"/>
              <a:buFont typeface="+mj-lt"/>
              <a:buAutoNum type="arabicPeriod"/>
              <a:tabLst/>
              <a:defRPr/>
            </a:pPr>
            <a:r>
              <a:rPr kumimoji="0" lang="en-US" sz="1800" b="0" i="0" u="none" strike="noStrike" kern="1200" cap="none" spc="0" normalizeH="0" baseline="0" noProof="0" smtClean="0">
                <a:ln>
                  <a:noFill/>
                </a:ln>
                <a:solidFill>
                  <a:sysClr val="windowText" lastClr="000000"/>
                </a:solidFill>
                <a:effectLst/>
                <a:uLnTx/>
                <a:uFillTx/>
                <a:latin typeface="Gill Sans MT"/>
                <a:ea typeface="+mn-ea"/>
                <a:cs typeface="+mn-cs"/>
              </a:rPr>
              <a:t>_____________________________________________________</a:t>
            </a:r>
            <a:endPar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312120343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21</a:t>
            </a:fld>
            <a:endParaRPr lang="en-US"/>
          </a:p>
        </p:txBody>
      </p:sp>
      <p:sp>
        <p:nvSpPr>
          <p:cNvPr id="3" name="Title 1"/>
          <p:cNvSpPr txBox="1">
            <a:spLocks/>
          </p:cNvSpPr>
          <p:nvPr/>
        </p:nvSpPr>
        <p:spPr>
          <a:xfrm>
            <a:off x="938712" y="-239168"/>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938712" y="629194"/>
            <a:ext cx="749935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ctr"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1" i="0" u="none" strike="noStrike" kern="1200" cap="none" spc="0" normalizeH="0" baseline="0" noProof="0" dirty="0" smtClean="0">
                <a:ln>
                  <a:noFill/>
                </a:ln>
                <a:solidFill>
                  <a:sysClr val="windowText" lastClr="000000"/>
                </a:solidFill>
                <a:effectLst/>
                <a:uLnTx/>
                <a:uFillTx/>
                <a:latin typeface="Gill Sans MT"/>
                <a:ea typeface="+mn-ea"/>
                <a:cs typeface="+mn-cs"/>
              </a:rPr>
              <a:t>STATEMENT OF WITNESSES</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800" b="0" i="0" u="none" strike="noStrike" kern="1200" cap="none" spc="0" normalizeH="0" baseline="0" noProof="0" dirty="0" smtClean="0">
                <a:ln>
                  <a:noFill/>
                </a:ln>
                <a:solidFill>
                  <a:sysClr val="windowText" lastClr="000000"/>
                </a:solidFill>
                <a:effectLst/>
                <a:uLnTx/>
                <a:uFillTx/>
                <a:latin typeface="Gill Sans MT"/>
                <a:ea typeface="+mn-ea"/>
                <a:cs typeface="+mn-cs"/>
              </a:rPr>
              <a:t>	I know the principal personally and I believe him or her to be of sound mind and at least 18 years of age.  I believe that his or her execution of this power of attorney for health care is voluntary.  I am at least 18 years of age, am not related to the principal by blood, marriage, domestic partnership, or adoption, and am not directly financially responsible for the principal’s heath care.  I am not a health care provider who is serving the principal at this time, an employee of the health care provider, other than a chaplain or a social worker, or an employee, other than a chaplain or a social worker, or an inpatient health care facility in which the declarant is a patient.  I am not the principal’s health care agent.  To the best of my knowledge, I am not entitled to and do not have a claim on the principal’s estate.</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600" b="0" i="0" u="none" strike="noStrike" kern="1200" cap="none" spc="0" normalizeH="0" baseline="0" noProof="0" dirty="0" smtClean="0">
                <a:ln>
                  <a:noFill/>
                </a:ln>
                <a:solidFill>
                  <a:sysClr val="windowText" lastClr="000000"/>
                </a:solidFill>
                <a:effectLst/>
                <a:uLnTx/>
                <a:uFillTx/>
                <a:latin typeface="Gill Sans MT"/>
                <a:ea typeface="+mn-ea"/>
                <a:cs typeface="+mn-cs"/>
              </a:rPr>
              <a:t>Witness Number 1</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600" b="0" i="0" u="none" strike="noStrike" kern="1200" cap="none" spc="0" normalizeH="0" baseline="0" noProof="0" dirty="0" smtClean="0">
                <a:ln>
                  <a:noFill/>
                </a:ln>
                <a:solidFill>
                  <a:sysClr val="windowText" lastClr="000000"/>
                </a:solidFill>
                <a:effectLst/>
                <a:uLnTx/>
                <a:uFillTx/>
                <a:latin typeface="Gill Sans MT"/>
                <a:ea typeface="+mn-ea"/>
                <a:cs typeface="+mn-cs"/>
              </a:rPr>
              <a:t>(Print Name) ___________________________________  Date ___________</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600" b="0" i="0" u="none" strike="noStrike" kern="1200" cap="none" spc="0" normalizeH="0" baseline="0" noProof="0" dirty="0" smtClean="0">
                <a:ln>
                  <a:noFill/>
                </a:ln>
                <a:solidFill>
                  <a:sysClr val="windowText" lastClr="000000"/>
                </a:solidFill>
                <a:effectLst/>
                <a:uLnTx/>
                <a:uFillTx/>
                <a:latin typeface="Gill Sans MT"/>
                <a:ea typeface="+mn-ea"/>
                <a:cs typeface="+mn-cs"/>
              </a:rPr>
              <a:t>Address _______________________________________________________</a:t>
            </a:r>
          </a:p>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1600" b="0" i="0" u="none" strike="noStrike" kern="1200" cap="none" spc="0" normalizeH="0" baseline="0" noProof="0" dirty="0" smtClean="0">
                <a:ln>
                  <a:noFill/>
                </a:ln>
                <a:solidFill>
                  <a:sysClr val="windowText" lastClr="000000"/>
                </a:solidFill>
                <a:effectLst/>
                <a:uLnTx/>
                <a:uFillTx/>
                <a:latin typeface="Gill Sans MT"/>
                <a:ea typeface="+mn-ea"/>
                <a:cs typeface="+mn-cs"/>
              </a:rPr>
              <a:t>Signature _______________________________________________________</a:t>
            </a:r>
          </a:p>
        </p:txBody>
      </p:sp>
    </p:spTree>
    <p:extLst>
      <p:ext uri="{BB962C8B-B14F-4D97-AF65-F5344CB8AC3E}">
        <p14:creationId xmlns:p14="http://schemas.microsoft.com/office/powerpoint/2010/main" val="11477216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22</a:t>
            </a:fld>
            <a:endParaRPr lang="en-US"/>
          </a:p>
        </p:txBody>
      </p:sp>
      <p:sp>
        <p:nvSpPr>
          <p:cNvPr id="3" name="Title 1"/>
          <p:cNvSpPr txBox="1">
            <a:spLocks/>
          </p:cNvSpPr>
          <p:nvPr/>
        </p:nvSpPr>
        <p:spPr>
          <a:xfrm>
            <a:off x="712289" y="-143374"/>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816792" y="1062536"/>
            <a:ext cx="749935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r>
              <a:rPr kumimoji="0" lang="en-US" sz="2400" b="1" i="0" u="none" strike="noStrike" kern="1200" cap="none" spc="0" normalizeH="0" baseline="0" noProof="0" dirty="0" smtClean="0">
                <a:ln>
                  <a:noFill/>
                </a:ln>
                <a:solidFill>
                  <a:sysClr val="windowText" lastClr="000000"/>
                </a:solidFill>
                <a:effectLst/>
                <a:uLnTx/>
                <a:uFillTx/>
                <a:latin typeface="Gill Sans MT"/>
                <a:ea typeface="+mn-ea"/>
                <a:cs typeface="+mn-cs"/>
              </a:rPr>
              <a:t>Next Steps…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Gill Sans MT"/>
                <a:ea typeface="+mn-ea"/>
                <a:cs typeface="+mn-cs"/>
              </a:rPr>
              <a:t>Give copies to your health care agent and health care professionals</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Gill Sans MT"/>
                <a:ea typeface="+mn-ea"/>
                <a:cs typeface="+mn-cs"/>
              </a:rPr>
              <a:t>Keep a copy for yourself where it can be easily found</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Gill Sans MT"/>
                <a:ea typeface="+mn-ea"/>
                <a:cs typeface="+mn-cs"/>
              </a:rPr>
              <a:t>Talk to the rest of your family and close friends.  Tell them who your health care agent is and what your wishes are</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Gill Sans MT"/>
                <a:ea typeface="+mn-ea"/>
                <a:cs typeface="+mn-cs"/>
              </a:rPr>
              <a:t>Take a copy with you if are admitted to the hospital or nursing home and ask for it to be entered into your medical record.</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Gill Sans MT"/>
                <a:ea typeface="+mn-ea"/>
                <a:cs typeface="+mn-cs"/>
              </a:rPr>
              <a:t>Periodically review your advance directive, it is a process, as our wishes may change as our circumstances change.</a:t>
            </a:r>
          </a:p>
        </p:txBody>
      </p:sp>
    </p:spTree>
    <p:extLst>
      <p:ext uri="{BB962C8B-B14F-4D97-AF65-F5344CB8AC3E}">
        <p14:creationId xmlns:p14="http://schemas.microsoft.com/office/powerpoint/2010/main" val="194316417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23</a:t>
            </a:fld>
            <a:endParaRPr lang="en-US"/>
          </a:p>
        </p:txBody>
      </p:sp>
      <p:sp>
        <p:nvSpPr>
          <p:cNvPr id="3" name="Title 1"/>
          <p:cNvSpPr txBox="1">
            <a:spLocks/>
          </p:cNvSpPr>
          <p:nvPr/>
        </p:nvSpPr>
        <p:spPr>
          <a:xfrm>
            <a:off x="1435100" y="274639"/>
            <a:ext cx="6890294" cy="726848"/>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1017089" y="1001487"/>
            <a:ext cx="7125426" cy="4700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2400" b="0" i="0" u="none" strike="noStrike" kern="1200" cap="none" spc="0" normalizeH="0" baseline="0" noProof="0" dirty="0" smtClean="0">
                <a:ln>
                  <a:noFill/>
                </a:ln>
                <a:solidFill>
                  <a:sysClr val="windowText" lastClr="000000"/>
                </a:solidFill>
                <a:effectLst/>
                <a:uLnTx/>
                <a:uFillTx/>
                <a:latin typeface="Gill Sans MT"/>
                <a:ea typeface="+mn-ea"/>
                <a:cs typeface="+mn-cs"/>
              </a:rPr>
              <a:t>For fillable forms, more information and tips on having conversations with family members and friends on this important topic, go to:</a:t>
            </a: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24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2400" b="1" i="0" u="none" strike="noStrike" kern="1200" cap="none" spc="0" normalizeH="0" baseline="0" noProof="0" dirty="0" smtClean="0">
                <a:ln>
                  <a:noFill/>
                </a:ln>
                <a:solidFill>
                  <a:schemeClr val="tx2"/>
                </a:solidFill>
                <a:effectLst/>
                <a:uLnTx/>
                <a:uFillTx/>
                <a:latin typeface="Gill Sans MT"/>
                <a:ea typeface="+mn-ea"/>
                <a:cs typeface="+mn-cs"/>
              </a:rPr>
              <a:t>www.theconversationproject.org</a:t>
            </a:r>
            <a:r>
              <a:rPr kumimoji="0" lang="en-US" altLang="en-US" sz="2400" b="1" i="0" u="none" strike="noStrike" kern="1200" cap="none" spc="0" normalizeH="0" baseline="0" noProof="0" dirty="0" smtClean="0">
                <a:ln>
                  <a:noFill/>
                </a:ln>
                <a:solidFill>
                  <a:schemeClr val="accent3">
                    <a:lumMod val="50000"/>
                  </a:schemeClr>
                </a:solidFill>
                <a:effectLst/>
                <a:uLnTx/>
                <a:uFillTx/>
                <a:latin typeface="Gill Sans MT"/>
                <a:ea typeface="+mn-ea"/>
                <a:cs typeface="+mn-cs"/>
              </a:rPr>
              <a:t> </a:t>
            </a:r>
            <a:r>
              <a:rPr kumimoji="0" lang="en-US" altLang="en-US" sz="2400" b="1" i="0" u="none" strike="noStrike" kern="1200" cap="none" spc="0" normalizeH="0" baseline="0" noProof="0" dirty="0" smtClean="0">
                <a:ln>
                  <a:noFill/>
                </a:ln>
                <a:solidFill>
                  <a:sysClr val="windowText" lastClr="000000"/>
                </a:solidFill>
                <a:effectLst/>
                <a:uLnTx/>
                <a:uFillTx/>
                <a:latin typeface="Gill Sans MT"/>
                <a:ea typeface="+mn-ea"/>
                <a:cs typeface="+mn-cs"/>
              </a:rPr>
              <a:t>(Conversation Starter Kit)</a:t>
            </a: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2400" b="1"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Gill Sans MT"/>
                <a:ea typeface="+mn-ea"/>
                <a:cs typeface="+mn-cs"/>
              </a:rPr>
              <a:t>The State of Wisconsin Power of Attorney for Health Care form can be found online at:</a:t>
            </a: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2400" b="1"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Gill Sans MT"/>
                <a:ea typeface="+mn-ea"/>
                <a:cs typeface="+mn-cs"/>
              </a:rPr>
              <a:t>http://www.dhs.wisconsin.gov/forms/advdir</a:t>
            </a: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2400" b="1" i="0" u="none" strike="noStrike" kern="1200" cap="none" spc="0" normalizeH="0" baseline="0" noProof="0" dirty="0" smtClean="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136170369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24</a:t>
            </a:fld>
            <a:endParaRPr lang="en-US"/>
          </a:p>
        </p:txBody>
      </p:sp>
      <p:sp>
        <p:nvSpPr>
          <p:cNvPr id="3" name="Title 1"/>
          <p:cNvSpPr txBox="1">
            <a:spLocks/>
          </p:cNvSpPr>
          <p:nvPr/>
        </p:nvSpPr>
        <p:spPr>
          <a:xfrm>
            <a:off x="1435100" y="213678"/>
            <a:ext cx="7003506" cy="857476"/>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8801" y="1158241"/>
            <a:ext cx="5547654" cy="3521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1828800" y="4679267"/>
            <a:ext cx="61221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3000" b="0" i="0" u="none" strike="noStrike" kern="0" cap="none" spc="0" normalizeH="0" baseline="0" noProof="0" dirty="0" smtClean="0">
                <a:ln>
                  <a:noFill/>
                </a:ln>
                <a:solidFill>
                  <a:prstClr val="black"/>
                </a:solidFill>
                <a:effectLst/>
                <a:uLnTx/>
                <a:uFillTx/>
                <a:latin typeface="Script MT Bold" panose="03040602040607080904" pitchFamily="66" charset="0"/>
                <a:ea typeface="+mn-ea"/>
                <a:cs typeface="Arial" panose="020B0604020202020204" pitchFamily="34" charset="0"/>
              </a:rPr>
              <a:t>“A goal without a plan is just a wish.” </a:t>
            </a:r>
            <a:r>
              <a:rPr kumimoji="0" lang="en-US" altLang="en-US" sz="28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r>
            <a:br>
              <a:rPr kumimoji="0" lang="en-US" altLang="en-US" sz="28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br>
            <a:endParaRPr kumimoji="0" lang="en-US" altLang="en-US" sz="8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Antoine de Saint-</a:t>
            </a:r>
            <a:r>
              <a:rPr kumimoji="0" lang="en-US" altLang="en-US" sz="14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Exupéry</a:t>
            </a:r>
            <a:r>
              <a:rPr kumimoji="0" lang="en-US" altLang="en-US" sz="18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r>
            <a:br>
              <a:rPr kumimoji="0" lang="en-US" altLang="en-US" sz="18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br>
            <a:endParaRPr kumimoji="0" lang="en-US" altLang="en-US" sz="8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5777808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3</a:t>
            </a:fld>
            <a:endParaRPr lang="en-US"/>
          </a:p>
        </p:txBody>
      </p:sp>
      <p:sp>
        <p:nvSpPr>
          <p:cNvPr id="3" name="Title 1"/>
          <p:cNvSpPr txBox="1">
            <a:spLocks/>
          </p:cNvSpPr>
          <p:nvPr/>
        </p:nvSpPr>
        <p:spPr>
          <a:xfrm>
            <a:off x="738414" y="-125956"/>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5" name="Content Placeholder 2"/>
          <p:cNvSpPr txBox="1">
            <a:spLocks/>
          </p:cNvSpPr>
          <p:nvPr/>
        </p:nvSpPr>
        <p:spPr bwMode="auto">
          <a:xfrm>
            <a:off x="459740" y="698863"/>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altLang="en-US" sz="3200" b="0" i="0" u="none" strike="noStrike" kern="1200" cap="none" spc="0" normalizeH="0" baseline="0" noProof="0" smtClean="0">
                <a:ln>
                  <a:noFill/>
                </a:ln>
                <a:solidFill>
                  <a:sysClr val="windowText" lastClr="000000"/>
                </a:solidFill>
                <a:effectLst/>
                <a:uLnTx/>
                <a:uFillTx/>
                <a:latin typeface="Gill Sans MT"/>
                <a:ea typeface="+mn-ea"/>
                <a:cs typeface="+mn-cs"/>
              </a:rPr>
              <a:t>What do you understand about advance care planning?</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0" u="none" strike="noStrike" kern="1200" cap="none" spc="0" normalizeH="0" baseline="0" noProof="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altLang="en-US" sz="3200" b="0" i="0" u="none" strike="noStrike" kern="1200" cap="none" spc="0" normalizeH="0" baseline="0" noProof="0" smtClean="0">
                <a:ln>
                  <a:noFill/>
                </a:ln>
                <a:solidFill>
                  <a:sysClr val="windowText" lastClr="000000"/>
                </a:solidFill>
                <a:effectLst/>
                <a:uLnTx/>
                <a:uFillTx/>
                <a:latin typeface="Gill Sans MT"/>
                <a:ea typeface="+mn-ea"/>
                <a:cs typeface="+mn-cs"/>
              </a:rPr>
              <a:t>What fears or concerns do you have about this type of planning?</a:t>
            </a: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altLang="en-US" sz="3200" b="0" i="0" u="none" strike="noStrike" kern="1200" cap="none" spc="0" normalizeH="0" baseline="0" noProof="0" smtClean="0">
              <a:ln>
                <a:noFill/>
              </a:ln>
              <a:solidFill>
                <a:sysClr val="windowText" lastClr="000000"/>
              </a:solidFill>
              <a:effectLst/>
              <a:uLnTx/>
              <a:uFillTx/>
              <a:latin typeface="Gill Sans MT"/>
              <a:ea typeface="+mn-ea"/>
              <a:cs typeface="+mn-cs"/>
            </a:endParaRPr>
          </a:p>
          <a:p>
            <a:pPr marL="365125" marR="0" lvl="0" indent="-282575" algn="l" defTabSz="914400" rtl="0" eaLnBrk="1" fontAlgn="base" latinLnBrk="0" hangingPunct="1">
              <a:lnSpc>
                <a:spcPct val="100000"/>
              </a:lnSpc>
              <a:spcBef>
                <a:spcPts val="600"/>
              </a:spcBef>
              <a:spcAft>
                <a:spcPct val="0"/>
              </a:spcAft>
              <a:buClr>
                <a:srgbClr val="3891A7"/>
              </a:buClr>
              <a:buSzPct val="80000"/>
              <a:buFont typeface="Wingdings 2" panose="05020102010507070707" pitchFamily="18" charset="2"/>
              <a:buChar char=""/>
              <a:tabLst/>
              <a:defRPr/>
            </a:pPr>
            <a:r>
              <a:rPr kumimoji="0" lang="en-US" altLang="en-US" sz="3200" b="0" i="0" u="none" strike="noStrike" kern="1200" cap="none" spc="0" normalizeH="0" baseline="0" noProof="0" smtClean="0">
                <a:ln>
                  <a:noFill/>
                </a:ln>
                <a:solidFill>
                  <a:sysClr val="windowText" lastClr="000000"/>
                </a:solidFill>
                <a:effectLst/>
                <a:uLnTx/>
                <a:uFillTx/>
                <a:latin typeface="Gill Sans MT"/>
                <a:ea typeface="+mn-ea"/>
                <a:cs typeface="+mn-cs"/>
              </a:rPr>
              <a:t>If you have completed an Advance Directive in the past, what did you hope the document would do for you?</a:t>
            </a:r>
            <a:endParaRPr kumimoji="0" lang="en-US" altLang="en-US" sz="3200" b="0" i="0" u="none" strike="noStrike" kern="1200" cap="none" spc="0" normalizeH="0" baseline="0" noProof="0" dirty="0" smtClean="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359141403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4</a:t>
            </a:fld>
            <a:endParaRPr lang="en-US"/>
          </a:p>
        </p:txBody>
      </p:sp>
      <p:sp>
        <p:nvSpPr>
          <p:cNvPr id="3" name="Title 1"/>
          <p:cNvSpPr txBox="1">
            <a:spLocks/>
          </p:cNvSpPr>
          <p:nvPr/>
        </p:nvSpPr>
        <p:spPr>
          <a:xfrm>
            <a:off x="477158" y="6849"/>
            <a:ext cx="74993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477158" y="1180011"/>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3200" b="0" i="0" u="none" strike="noStrike" kern="1200" cap="none" spc="0" normalizeH="0" baseline="0" noProof="0" smtClean="0">
                <a:ln>
                  <a:noFill/>
                </a:ln>
                <a:solidFill>
                  <a:sysClr val="windowText" lastClr="000000"/>
                </a:solidFill>
                <a:effectLst/>
                <a:uLnTx/>
                <a:uFillTx/>
                <a:latin typeface="Gill Sans MT"/>
                <a:ea typeface="+mn-ea"/>
                <a:cs typeface="+mn-cs"/>
              </a:rPr>
              <a:t>Advance Care Planning is: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endParaRPr kumimoji="0" lang="en-US" sz="3200" b="0" i="0" u="none" strike="noStrike" kern="1200" cap="none" spc="0" normalizeH="0" baseline="0" noProof="0" smtClean="0">
              <a:ln>
                <a:noFill/>
              </a:ln>
              <a:solidFill>
                <a:sysClr val="windowText" lastClr="000000"/>
              </a:solidFill>
              <a:effectLst/>
              <a:uLnTx/>
              <a:uFillTx/>
              <a:latin typeface="Gill Sans MT"/>
              <a:ea typeface="+mn-ea"/>
              <a:cs typeface="+mn-cs"/>
            </a:endParaRP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pitchFamily="2" charset="2"/>
              <a:buChar char="Ø"/>
              <a:tabLst/>
              <a:defRPr/>
            </a:pPr>
            <a:r>
              <a:rPr kumimoji="0" lang="en-US" sz="2800" b="1" i="0" u="none" strike="noStrike" kern="1200" cap="none" spc="0" normalizeH="0" baseline="0" noProof="0" smtClean="0">
                <a:ln>
                  <a:noFill/>
                </a:ln>
                <a:solidFill>
                  <a:sysClr val="windowText" lastClr="000000"/>
                </a:solidFill>
                <a:effectLst/>
                <a:uLnTx/>
                <a:uFillTx/>
                <a:latin typeface="Gill Sans MT"/>
                <a:ea typeface="+mn-ea"/>
                <a:cs typeface="+mn-cs"/>
              </a:rPr>
              <a:t>Planning ahead</a:t>
            </a: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 for future health care decisions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pitchFamily="2" charset="2"/>
              <a:buChar char="Ø"/>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If </a:t>
            </a:r>
            <a:r>
              <a:rPr kumimoji="0" lang="en-US" sz="2800" b="1" i="0" u="none" strike="noStrike" kern="1200" cap="none" spc="0" normalizeH="0" baseline="0" noProof="0" smtClean="0">
                <a:ln>
                  <a:noFill/>
                </a:ln>
                <a:solidFill>
                  <a:sysClr val="windowText" lastClr="000000"/>
                </a:solidFill>
                <a:effectLst/>
                <a:uLnTx/>
                <a:uFillTx/>
                <a:latin typeface="Gill Sans MT"/>
                <a:ea typeface="+mn-ea"/>
                <a:cs typeface="+mn-cs"/>
              </a:rPr>
              <a:t>a sudden, unexpected event </a:t>
            </a: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(like a car accident or sudden illness) </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pitchFamily="2" charset="2"/>
              <a:buChar char="Ø"/>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Left you </a:t>
            </a:r>
            <a:r>
              <a:rPr kumimoji="0" lang="en-US" sz="2800" b="1" i="0" u="none" strike="noStrike" kern="1200" cap="none" spc="0" normalizeH="0" baseline="0" noProof="0" smtClean="0">
                <a:ln>
                  <a:noFill/>
                </a:ln>
                <a:solidFill>
                  <a:sysClr val="windowText" lastClr="000000"/>
                </a:solidFill>
                <a:effectLst/>
                <a:uLnTx/>
                <a:uFillTx/>
                <a:latin typeface="Gill Sans MT"/>
                <a:ea typeface="+mn-ea"/>
                <a:cs typeface="+mn-cs"/>
              </a:rPr>
              <a:t>unable to communicate </a:t>
            </a: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and make your own health care decisions</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pitchFamily="2" charset="2"/>
              <a:buChar char="Ø"/>
              <a:tabLst/>
              <a:defRPr/>
            </a:pP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And </a:t>
            </a:r>
            <a:r>
              <a:rPr kumimoji="0" lang="en-US" sz="2800" b="1" i="0" u="none" strike="noStrike" kern="1200" cap="none" spc="0" normalizeH="0" baseline="0" noProof="0" smtClean="0">
                <a:ln>
                  <a:noFill/>
                </a:ln>
                <a:solidFill>
                  <a:sysClr val="windowText" lastClr="000000"/>
                </a:solidFill>
                <a:effectLst/>
                <a:uLnTx/>
                <a:uFillTx/>
                <a:latin typeface="Gill Sans MT"/>
                <a:ea typeface="+mn-ea"/>
                <a:cs typeface="+mn-cs"/>
              </a:rPr>
              <a:t>others would need to make decisions </a:t>
            </a:r>
            <a:r>
              <a:rPr kumimoji="0" lang="en-US" sz="2800" b="0" i="0" u="none" strike="noStrike" kern="1200" cap="none" spc="0" normalizeH="0" baseline="0" noProof="0" smtClean="0">
                <a:ln>
                  <a:noFill/>
                </a:ln>
                <a:solidFill>
                  <a:sysClr val="windowText" lastClr="000000"/>
                </a:solidFill>
                <a:effectLst/>
                <a:uLnTx/>
                <a:uFillTx/>
                <a:latin typeface="Gill Sans MT"/>
                <a:ea typeface="+mn-ea"/>
                <a:cs typeface="+mn-cs"/>
              </a:rPr>
              <a:t>for you.</a:t>
            </a:r>
            <a:endParaRPr kumimoji="0" lang="en-US" sz="28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3911101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5</a:t>
            </a:fld>
            <a:endParaRPr lang="en-US"/>
          </a:p>
        </p:txBody>
      </p:sp>
      <p:sp>
        <p:nvSpPr>
          <p:cNvPr id="3" name="Title 1"/>
          <p:cNvSpPr txBox="1">
            <a:spLocks/>
          </p:cNvSpPr>
          <p:nvPr/>
        </p:nvSpPr>
        <p:spPr>
          <a:xfrm>
            <a:off x="941523" y="-79375"/>
            <a:ext cx="740410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709748" y="1046208"/>
            <a:ext cx="7635875" cy="4083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r>
              <a:rPr kumimoji="0" lang="en-US" altLang="en-US" sz="3000" b="0" i="0" u="none" strike="noStrike" kern="1200" cap="none" spc="0" normalizeH="0" baseline="0" noProof="0" dirty="0" smtClean="0">
                <a:ln>
                  <a:noFill/>
                </a:ln>
                <a:solidFill>
                  <a:sysClr val="windowText" lastClr="000000"/>
                </a:solidFill>
                <a:effectLst/>
                <a:uLnTx/>
                <a:uFillTx/>
                <a:latin typeface="Gill Sans MT"/>
                <a:ea typeface="+mn-ea"/>
                <a:cs typeface="+mn-cs"/>
              </a:rPr>
              <a:t>What is an </a:t>
            </a:r>
            <a:r>
              <a:rPr kumimoji="0" lang="en-US" altLang="en-US" sz="3000" b="0" i="1" u="none" strike="noStrike" kern="1200" cap="none" spc="0" normalizeH="0" baseline="0" noProof="0" dirty="0" smtClean="0">
                <a:ln>
                  <a:noFill/>
                </a:ln>
                <a:solidFill>
                  <a:sysClr val="windowText" lastClr="000000"/>
                </a:solidFill>
                <a:effectLst/>
                <a:uLnTx/>
                <a:uFillTx/>
                <a:latin typeface="Gill Sans MT"/>
                <a:ea typeface="+mn-ea"/>
                <a:cs typeface="+mn-cs"/>
              </a:rPr>
              <a:t>Advance Directive?</a:t>
            </a:r>
          </a:p>
          <a:p>
            <a:pPr marL="365125" marR="0" lvl="0" indent="-282575" algn="l" defTabSz="914400" rtl="0" eaLnBrk="0" fontAlgn="base" latinLnBrk="0" hangingPunct="0">
              <a:lnSpc>
                <a:spcPct val="100000"/>
              </a:lnSpc>
              <a:spcBef>
                <a:spcPts val="600"/>
              </a:spcBef>
              <a:spcAft>
                <a:spcPct val="0"/>
              </a:spcAft>
              <a:buClr>
                <a:srgbClr val="3891A7"/>
              </a:buClr>
              <a:buSzPct val="100000"/>
              <a:buFont typeface="Wingdings 2" panose="05020102010507070707" pitchFamily="18" charset="2"/>
              <a:buChar char=""/>
              <a:tabLst/>
              <a:defRPr/>
            </a:pPr>
            <a:r>
              <a:rPr kumimoji="0" lang="en-US" altLang="en-US" sz="2800" b="0" i="1" u="none" strike="noStrike" kern="1200" cap="none" spc="0" normalizeH="0" baseline="0" noProof="0" dirty="0" smtClean="0">
                <a:ln>
                  <a:noFill/>
                </a:ln>
                <a:solidFill>
                  <a:sysClr val="windowText" lastClr="000000"/>
                </a:solidFill>
                <a:effectLst/>
                <a:uLnTx/>
                <a:uFillTx/>
                <a:latin typeface="Gill Sans MT"/>
                <a:ea typeface="+mn-ea"/>
                <a:cs typeface="+mn-cs"/>
              </a:rPr>
              <a:t>Defined as “</a:t>
            </a:r>
            <a:r>
              <a:rPr kumimoji="0" lang="en-US" sz="2800" b="0" i="0" u="none" strike="noStrike" kern="1200" cap="none" spc="0" normalizeH="0" baseline="0" noProof="0" dirty="0" smtClean="0">
                <a:ln>
                  <a:noFill/>
                </a:ln>
                <a:solidFill>
                  <a:sysClr val="windowText" lastClr="000000"/>
                </a:solidFill>
                <a:effectLst/>
                <a:uLnTx/>
                <a:uFillTx/>
                <a:latin typeface="Gill Sans MT"/>
                <a:ea typeface="+mn-ea"/>
                <a:cs typeface="+mn-cs"/>
              </a:rPr>
              <a:t>A written instruction, such as a living will or durable power of attorney for health care, recognized under state law (whether statutory or as recognized by the courts of the State), relating to the provision of health care when the individual is incapacitated. </a:t>
            </a:r>
            <a:r>
              <a:rPr kumimoji="0" lang="en-US" altLang="en-US" sz="2800" b="0" i="1" u="none" strike="noStrike" kern="1200" cap="none" spc="0" normalizeH="0" baseline="0" noProof="0" dirty="0" smtClean="0">
                <a:ln>
                  <a:noFill/>
                </a:ln>
                <a:solidFill>
                  <a:sysClr val="windowText" lastClr="000000"/>
                </a:solidFill>
                <a:effectLst/>
                <a:uLnTx/>
                <a:uFillTx/>
                <a:latin typeface="Gill Sans MT"/>
                <a:ea typeface="+mn-ea"/>
                <a:cs typeface="+mn-cs"/>
              </a:rPr>
              <a:t>” </a:t>
            </a:r>
            <a:r>
              <a:rPr kumimoji="0" lang="en-US" altLang="en-US" sz="3600" b="0" i="1" u="none" strike="noStrike" kern="1200" cap="none" spc="0" normalizeH="0" baseline="0" noProof="0" dirty="0" smtClean="0">
                <a:ln>
                  <a:noFill/>
                </a:ln>
                <a:solidFill>
                  <a:sysClr val="windowText" lastClr="000000"/>
                </a:solidFill>
                <a:effectLst/>
                <a:uLnTx/>
                <a:uFillTx/>
                <a:latin typeface="Gill Sans MT"/>
                <a:ea typeface="+mn-ea"/>
                <a:cs typeface="+mn-cs"/>
              </a:rPr>
              <a:t> </a:t>
            </a:r>
            <a:r>
              <a:rPr kumimoji="0" lang="en-US" altLang="en-US" sz="1800" b="0" i="1" u="none" strike="noStrike" kern="1200" cap="none" spc="0" normalizeH="0" baseline="0" noProof="0" dirty="0" smtClean="0">
                <a:ln>
                  <a:noFill/>
                </a:ln>
                <a:solidFill>
                  <a:sysClr val="windowText" lastClr="000000"/>
                </a:solidFill>
                <a:effectLst/>
                <a:uLnTx/>
                <a:uFillTx/>
                <a:latin typeface="Gill Sans MT"/>
                <a:ea typeface="+mn-ea"/>
                <a:cs typeface="+mn-cs"/>
              </a:rPr>
              <a:t>- Federal Patient Self Determination Act</a:t>
            </a:r>
          </a:p>
          <a:p>
            <a:pPr marL="639763" marR="0" lvl="1" indent="-236538" algn="l" defTabSz="914400" rtl="0" eaLnBrk="0" fontAlgn="base" latinLnBrk="0" hangingPunct="0">
              <a:lnSpc>
                <a:spcPct val="100000"/>
              </a:lnSpc>
              <a:spcBef>
                <a:spcPts val="550"/>
              </a:spcBef>
              <a:spcAft>
                <a:spcPct val="0"/>
              </a:spcAft>
              <a:buClr>
                <a:srgbClr val="3891A7"/>
              </a:buClr>
              <a:buSzPct val="100000"/>
              <a:buFont typeface="Verdana" panose="020B0604030504040204" pitchFamily="34" charset="0"/>
              <a:buChar char="◦"/>
              <a:tabLst>
                <a:tab pos="346075" algn="l"/>
              </a:tabLst>
              <a:defRPr/>
            </a:pPr>
            <a:endParaRPr kumimoji="0" lang="en-US" altLang="en-US" sz="2400" b="0" i="1" u="none" strike="noStrike" kern="1200" cap="none" spc="0" normalizeH="0" baseline="0" noProof="0" dirty="0" smtClean="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43261805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6</a:t>
            </a:fld>
            <a:endParaRPr lang="en-US"/>
          </a:p>
        </p:txBody>
      </p:sp>
      <p:sp>
        <p:nvSpPr>
          <p:cNvPr id="3" name="Content Placeholder 2"/>
          <p:cNvSpPr txBox="1">
            <a:spLocks/>
          </p:cNvSpPr>
          <p:nvPr/>
        </p:nvSpPr>
        <p:spPr bwMode="auto">
          <a:xfrm>
            <a:off x="1108075" y="437606"/>
            <a:ext cx="763587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marR="0" lvl="0" indent="0" algn="l" defTabSz="914400" rtl="0" eaLnBrk="0" fontAlgn="base" latinLnBrk="0" hangingPunct="0">
              <a:lnSpc>
                <a:spcPct val="100000"/>
              </a:lnSpc>
              <a:spcBef>
                <a:spcPts val="600"/>
              </a:spcBef>
              <a:spcAft>
                <a:spcPct val="0"/>
              </a:spcAft>
              <a:buClr>
                <a:srgbClr val="3891A7"/>
              </a:buClr>
              <a:buSzPct val="100000"/>
              <a:buFont typeface="Wingdings 2" panose="05020102010507070707" pitchFamily="18" charset="2"/>
              <a:buNone/>
              <a:tabLst>
                <a:tab pos="346075" algn="l"/>
              </a:tabLst>
              <a:defRPr/>
            </a:pPr>
            <a:r>
              <a:rPr kumimoji="0" lang="en-US" altLang="en-US" sz="2400" b="0" i="1" u="none" strike="noStrike" kern="1200" cap="none" spc="0" normalizeH="0" baseline="0" noProof="0" dirty="0" smtClean="0">
                <a:ln>
                  <a:noFill/>
                </a:ln>
                <a:solidFill>
                  <a:sysClr val="windowText" lastClr="000000"/>
                </a:solidFill>
                <a:effectLst/>
                <a:uLnTx/>
                <a:uFillTx/>
                <a:latin typeface="Gill Sans MT"/>
                <a:ea typeface="+mn-ea"/>
                <a:cs typeface="+mn-cs"/>
              </a:rPr>
              <a:t>Three types of legal documents:  </a:t>
            </a:r>
          </a:p>
          <a:p>
            <a:pPr marL="639763" marR="0" lvl="1" indent="-236538" algn="l" defTabSz="914400" rtl="0" eaLnBrk="0" fontAlgn="base" latinLnBrk="0" hangingPunct="0">
              <a:lnSpc>
                <a:spcPct val="100000"/>
              </a:lnSpc>
              <a:spcBef>
                <a:spcPts val="550"/>
              </a:spcBef>
              <a:spcAft>
                <a:spcPct val="0"/>
              </a:spcAft>
              <a:buClr>
                <a:srgbClr val="3891A7"/>
              </a:buClr>
              <a:buSzTx/>
              <a:buFont typeface="Verdana" panose="020B0604030504040204" pitchFamily="34" charset="0"/>
              <a:buChar char="◦"/>
              <a:tabLst/>
              <a:defRPr/>
            </a:pPr>
            <a:r>
              <a:rPr kumimoji="0" lang="en-US" altLang="en-US" sz="1900" b="1" i="1" u="none" strike="noStrike" kern="1200" cap="none" spc="0" normalizeH="0" baseline="0" noProof="0" dirty="0" smtClean="0">
                <a:ln>
                  <a:noFill/>
                </a:ln>
                <a:solidFill>
                  <a:sysClr val="windowText" lastClr="000000"/>
                </a:solidFill>
                <a:effectLst/>
                <a:uLnTx/>
                <a:uFillTx/>
                <a:latin typeface="Gill Sans MT"/>
                <a:ea typeface="+mn-ea"/>
                <a:cs typeface="+mn-cs"/>
              </a:rPr>
              <a:t>A Living Will: </a:t>
            </a:r>
            <a:r>
              <a:rPr kumimoji="0" lang="en-US" sz="1900" b="0" i="0" u="none" strike="noStrike" kern="1200" cap="none" spc="0" normalizeH="0" baseline="0" noProof="0" dirty="0" smtClean="0">
                <a:ln>
                  <a:noFill/>
                </a:ln>
                <a:solidFill>
                  <a:sysClr val="windowText" lastClr="000000"/>
                </a:solidFill>
                <a:effectLst/>
                <a:uLnTx/>
                <a:uFillTx/>
                <a:latin typeface="Gill Sans MT"/>
                <a:ea typeface="+mn-ea"/>
                <a:cs typeface="+mn-cs"/>
              </a:rPr>
              <a:t>A document declaring an individual’s wishes and directing their physician to refuse certain life sustaining procedures when the principal’s death is imminent due to a terminal condition or when the principal is in a persistent vegetative state. </a:t>
            </a:r>
          </a:p>
          <a:p>
            <a:pPr marL="639763" marR="0" lvl="1" indent="-236538" algn="l" defTabSz="914400" rtl="0" eaLnBrk="0" fontAlgn="base" latinLnBrk="0" hangingPunct="0">
              <a:lnSpc>
                <a:spcPct val="100000"/>
              </a:lnSpc>
              <a:spcBef>
                <a:spcPts val="550"/>
              </a:spcBef>
              <a:spcAft>
                <a:spcPct val="0"/>
              </a:spcAft>
              <a:buClr>
                <a:srgbClr val="3891A7"/>
              </a:buClr>
              <a:buSzTx/>
              <a:buFont typeface="Verdana" panose="020B0604030504040204" pitchFamily="34" charset="0"/>
              <a:buChar char="◦"/>
              <a:tabLst/>
              <a:defRPr/>
            </a:pPr>
            <a:r>
              <a:rPr kumimoji="0" lang="en-US" altLang="en-US" sz="1900" b="1" i="1" u="none" strike="noStrike" kern="1200" cap="none" spc="0" normalizeH="0" baseline="0" noProof="0" dirty="0" smtClean="0">
                <a:ln>
                  <a:noFill/>
                </a:ln>
                <a:solidFill>
                  <a:sysClr val="windowText" lastClr="000000"/>
                </a:solidFill>
                <a:effectLst/>
                <a:uLnTx/>
                <a:uFillTx/>
                <a:latin typeface="Gill Sans MT"/>
                <a:ea typeface="+mn-ea"/>
                <a:cs typeface="+mn-cs"/>
              </a:rPr>
              <a:t>Power of Attorney for Healthcare (POA-HC):</a:t>
            </a:r>
            <a:r>
              <a:rPr kumimoji="0" lang="en-US" altLang="en-US" sz="1900" b="0" i="1" u="none" strike="noStrike" kern="1200" cap="none" spc="0" normalizeH="0" baseline="0" noProof="0" dirty="0" smtClean="0">
                <a:ln>
                  <a:noFill/>
                </a:ln>
                <a:solidFill>
                  <a:sysClr val="windowText" lastClr="000000"/>
                </a:solidFill>
                <a:effectLst/>
                <a:uLnTx/>
                <a:uFillTx/>
                <a:latin typeface="Gill Sans MT"/>
                <a:ea typeface="+mn-ea"/>
                <a:cs typeface="+mn-cs"/>
              </a:rPr>
              <a:t> </a:t>
            </a:r>
            <a:r>
              <a:rPr kumimoji="0" lang="en-US" sz="1900" b="0" i="0" u="none" strike="noStrike" kern="1200" cap="none" spc="0" normalizeH="0" baseline="0" noProof="0" dirty="0" smtClean="0">
                <a:ln>
                  <a:noFill/>
                </a:ln>
                <a:solidFill>
                  <a:sysClr val="windowText" lastClr="000000"/>
                </a:solidFill>
                <a:effectLst/>
                <a:uLnTx/>
                <a:uFillTx/>
                <a:latin typeface="Gill Sans MT"/>
                <a:ea typeface="+mn-ea"/>
                <a:cs typeface="+mn-cs"/>
              </a:rPr>
              <a:t>A document that authorizes another person (called the “agent”) to make health care decisions for the person executing the document (called the “principal”), consistent with the terms of the document and based on the wishes of the principal, effective when the principal is unable to make health care decisions. </a:t>
            </a:r>
          </a:p>
          <a:p>
            <a:pPr marL="639763" marR="0" lvl="1" indent="-236538" algn="l" defTabSz="914400" rtl="0" eaLnBrk="0" fontAlgn="base" latinLnBrk="0" hangingPunct="0">
              <a:lnSpc>
                <a:spcPct val="100000"/>
              </a:lnSpc>
              <a:spcBef>
                <a:spcPts val="550"/>
              </a:spcBef>
              <a:spcAft>
                <a:spcPct val="0"/>
              </a:spcAft>
              <a:buClr>
                <a:srgbClr val="3891A7"/>
              </a:buClr>
              <a:buSzTx/>
              <a:buFont typeface="Verdana" panose="020B0604030504040204" pitchFamily="34" charset="0"/>
              <a:buChar char="◦"/>
              <a:tabLst/>
              <a:defRPr/>
            </a:pPr>
            <a:r>
              <a:rPr kumimoji="0" lang="en-US" altLang="en-US" sz="1900" b="1" i="1" u="none" strike="noStrike" kern="1200" cap="none" spc="0" normalizeH="0" baseline="0" noProof="0" dirty="0" smtClean="0">
                <a:ln>
                  <a:noFill/>
                </a:ln>
                <a:solidFill>
                  <a:sysClr val="windowText" lastClr="000000"/>
                </a:solidFill>
                <a:effectLst/>
                <a:uLnTx/>
                <a:uFillTx/>
                <a:latin typeface="Gill Sans MT"/>
                <a:ea typeface="+mn-ea"/>
                <a:cs typeface="+mn-cs"/>
              </a:rPr>
              <a:t>Do Not Resuscitate (DNR) order: </a:t>
            </a:r>
            <a:r>
              <a:rPr kumimoji="0" lang="en-US" altLang="en-US" sz="1900" b="0" i="0" u="none" strike="noStrike" kern="1200" cap="none" spc="0" normalizeH="0" baseline="0" noProof="0" dirty="0" smtClean="0">
                <a:ln>
                  <a:noFill/>
                </a:ln>
                <a:solidFill>
                  <a:sysClr val="windowText" lastClr="000000"/>
                </a:solidFill>
                <a:effectLst/>
                <a:uLnTx/>
                <a:uFillTx/>
                <a:latin typeface="Gill Sans MT"/>
                <a:ea typeface="+mn-ea"/>
                <a:cs typeface="+mn-cs"/>
              </a:rPr>
              <a:t> </a:t>
            </a:r>
            <a:r>
              <a:rPr kumimoji="0" lang="en-US" sz="1900" b="0" i="0" u="none" strike="noStrike" kern="1200" cap="none" spc="0" normalizeH="0" baseline="0" noProof="0" dirty="0" smtClean="0">
                <a:ln>
                  <a:noFill/>
                </a:ln>
                <a:solidFill>
                  <a:sysClr val="windowText" lastClr="000000"/>
                </a:solidFill>
                <a:effectLst/>
                <a:uLnTx/>
                <a:uFillTx/>
                <a:latin typeface="Gill Sans MT"/>
                <a:ea typeface="+mn-ea"/>
                <a:cs typeface="+mn-cs"/>
              </a:rPr>
              <a:t>A DNR order may only be issued by an attending physician and only applies to a “qualified patient” (an adult who has a terminal condition or would suffer pain or harm from resuscitation or when resuscitation would be unsuccessful). The qualified patient must also request the DNR order, consent to it, and sign the written order. </a:t>
            </a:r>
          </a:p>
          <a:p>
            <a:pPr marL="639763" marR="0" lvl="1" indent="-236538" algn="l" defTabSz="914400" rtl="0" eaLnBrk="0" fontAlgn="base" latinLnBrk="0" hangingPunct="0">
              <a:lnSpc>
                <a:spcPct val="100000"/>
              </a:lnSpc>
              <a:spcBef>
                <a:spcPts val="550"/>
              </a:spcBef>
              <a:spcAft>
                <a:spcPct val="0"/>
              </a:spcAft>
              <a:buClr>
                <a:srgbClr val="3891A7"/>
              </a:buClr>
              <a:buSzTx/>
              <a:buFont typeface="Verdana" panose="020B0604030504040204" pitchFamily="34" charset="0"/>
              <a:buChar char="◦"/>
              <a:tabLst/>
              <a:defRPr/>
            </a:pPr>
            <a:endParaRPr kumimoji="0" lang="en-US" altLang="en-US" sz="2000" b="1" i="1"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639763" marR="0" lvl="1" indent="-236538" algn="l" defTabSz="914400" rtl="0" eaLnBrk="0" fontAlgn="base" latinLnBrk="0" hangingPunct="0">
              <a:lnSpc>
                <a:spcPct val="100000"/>
              </a:lnSpc>
              <a:spcBef>
                <a:spcPts val="550"/>
              </a:spcBef>
              <a:spcAft>
                <a:spcPct val="0"/>
              </a:spcAft>
              <a:buClr>
                <a:srgbClr val="3891A7"/>
              </a:buClr>
              <a:buSzTx/>
              <a:buFont typeface="Verdana" panose="020B0604030504040204" pitchFamily="34" charset="0"/>
              <a:buChar char="◦"/>
              <a:tabLst/>
              <a:defRPr/>
            </a:pPr>
            <a:endParaRPr kumimoji="0" lang="en-US" sz="22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639763" marR="0" lvl="1" indent="-236538" algn="l" defTabSz="914400" rtl="0" eaLnBrk="0" fontAlgn="base" latinLnBrk="0" hangingPunct="0">
              <a:lnSpc>
                <a:spcPct val="100000"/>
              </a:lnSpc>
              <a:spcBef>
                <a:spcPts val="550"/>
              </a:spcBef>
              <a:spcAft>
                <a:spcPct val="0"/>
              </a:spcAft>
              <a:buClr>
                <a:srgbClr val="3891A7"/>
              </a:buClr>
              <a:buSzTx/>
              <a:buFont typeface="Verdana" panose="020B0604030504040204" pitchFamily="34" charset="0"/>
              <a:buChar char="◦"/>
              <a:tabLst/>
              <a:defRPr/>
            </a:pPr>
            <a:endParaRPr kumimoji="0" lang="en-US" sz="18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365125" marR="0" lvl="0" indent="-282575"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Char char=""/>
              <a:tabLst/>
              <a:defRPr/>
            </a:pPr>
            <a:endParaRPr kumimoji="0" lang="en-US" sz="32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
        <p:nvSpPr>
          <p:cNvPr id="4" name="Title 1"/>
          <p:cNvSpPr txBox="1">
            <a:spLocks/>
          </p:cNvSpPr>
          <p:nvPr/>
        </p:nvSpPr>
        <p:spPr>
          <a:xfrm>
            <a:off x="636723" y="-243840"/>
            <a:ext cx="740410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spTree>
    <p:extLst>
      <p:ext uri="{BB962C8B-B14F-4D97-AF65-F5344CB8AC3E}">
        <p14:creationId xmlns:p14="http://schemas.microsoft.com/office/powerpoint/2010/main" val="401103138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7</a:t>
            </a:fld>
            <a:endParaRPr lang="en-US"/>
          </a:p>
        </p:txBody>
      </p:sp>
      <p:sp>
        <p:nvSpPr>
          <p:cNvPr id="3" name="Title 1"/>
          <p:cNvSpPr txBox="1">
            <a:spLocks/>
          </p:cNvSpPr>
          <p:nvPr/>
        </p:nvSpPr>
        <p:spPr>
          <a:xfrm>
            <a:off x="1428750" y="34925"/>
            <a:ext cx="7499350" cy="803275"/>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
        <p:nvSpPr>
          <p:cNvPr id="4" name="Content Placeholder 2"/>
          <p:cNvSpPr txBox="1">
            <a:spLocks/>
          </p:cNvSpPr>
          <p:nvPr/>
        </p:nvSpPr>
        <p:spPr bwMode="auto">
          <a:xfrm>
            <a:off x="683622" y="992323"/>
            <a:ext cx="786765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2800" b="1" i="1" u="none" strike="noStrike" kern="1200" cap="none" spc="0" normalizeH="0" baseline="0" noProof="0" dirty="0" smtClean="0">
                <a:ln>
                  <a:noFill/>
                </a:ln>
                <a:solidFill>
                  <a:sysClr val="windowText" lastClr="000000"/>
                </a:solidFill>
                <a:effectLst/>
                <a:uLnTx/>
                <a:uFillTx/>
                <a:latin typeface="Gill Sans MT"/>
                <a:ea typeface="+mn-ea"/>
                <a:cs typeface="+mn-cs"/>
              </a:rPr>
              <a:t>Why is an Advance Directive important?</a:t>
            </a:r>
            <a:endParaRPr kumimoji="0" lang="en-US" sz="800" b="1" i="1"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538163" marR="0" lvl="0" indent="-457200" algn="l" defTabSz="914400" rtl="0" eaLnBrk="1" fontAlgn="auto" latinLnBrk="0" hangingPunct="1">
              <a:lnSpc>
                <a:spcPct val="100000"/>
              </a:lnSpc>
              <a:spcBef>
                <a:spcPts val="600"/>
              </a:spcBef>
              <a:spcAft>
                <a:spcPts val="0"/>
              </a:spcAft>
              <a:buClr>
                <a:srgbClr val="3891A7"/>
              </a:buClr>
              <a:buSzPct val="80000"/>
              <a:buFont typeface="Wingdings" panose="05000000000000000000" pitchFamily="2" charset="2"/>
              <a:buChar char="ü"/>
              <a:tabLst>
                <a:tab pos="520700" algn="l"/>
              </a:tabLst>
              <a:defRPr/>
            </a:pPr>
            <a:r>
              <a:rPr kumimoji="0" lang="en-US" sz="2400" b="0" i="0" u="none" strike="noStrike" kern="1200" cap="none" spc="0" normalizeH="0" baseline="0" noProof="0" dirty="0" smtClean="0">
                <a:ln>
                  <a:noFill/>
                </a:ln>
                <a:solidFill>
                  <a:sysClr val="windowText" lastClr="000000"/>
                </a:solidFill>
                <a:effectLst/>
                <a:uLnTx/>
                <a:uFillTx/>
                <a:latin typeface="Gill Sans MT"/>
                <a:ea typeface="+mn-ea"/>
                <a:cs typeface="+mn-cs"/>
              </a:rPr>
              <a:t>Because we all have the right to our own choices, and have those choices honored</a:t>
            </a:r>
          </a:p>
          <a:p>
            <a:pPr marL="538163" marR="0" lvl="0" indent="-457200" algn="l" defTabSz="914400" rtl="0" eaLnBrk="1" fontAlgn="auto" latinLnBrk="0" hangingPunct="1">
              <a:lnSpc>
                <a:spcPct val="100000"/>
              </a:lnSpc>
              <a:spcBef>
                <a:spcPts val="600"/>
              </a:spcBef>
              <a:spcAft>
                <a:spcPts val="0"/>
              </a:spcAft>
              <a:buClr>
                <a:srgbClr val="3891A7"/>
              </a:buClr>
              <a:buSzPct val="80000"/>
              <a:buFont typeface="Wingdings" panose="05000000000000000000" pitchFamily="2" charset="2"/>
              <a:buChar char="ü"/>
              <a:tabLst>
                <a:tab pos="520700" algn="l"/>
              </a:tabLst>
              <a:defRPr/>
            </a:pPr>
            <a:r>
              <a:rPr kumimoji="0" lang="en-US" sz="2400" b="0" i="0" u="none" strike="noStrike" kern="1200" cap="none" spc="0" normalizeH="0" baseline="0" noProof="0" dirty="0" smtClean="0">
                <a:ln>
                  <a:noFill/>
                </a:ln>
                <a:solidFill>
                  <a:sysClr val="windowText" lastClr="000000"/>
                </a:solidFill>
                <a:effectLst/>
                <a:uLnTx/>
                <a:uFillTx/>
                <a:latin typeface="Gill Sans MT"/>
                <a:ea typeface="+mn-ea"/>
                <a:cs typeface="+mn-cs"/>
              </a:rPr>
              <a:t>Wisconsin law treats family members, including spouses, as strangers for decision-making purposes.  Wisconsin is NOT a “next of kin” or “family consent” state for adults. </a:t>
            </a:r>
          </a:p>
          <a:p>
            <a:pPr marL="538163" marR="0" lvl="0" indent="-457200" algn="l" defTabSz="914400" rtl="0" eaLnBrk="1" fontAlgn="auto" latinLnBrk="0" hangingPunct="1">
              <a:lnSpc>
                <a:spcPct val="100000"/>
              </a:lnSpc>
              <a:spcBef>
                <a:spcPts val="600"/>
              </a:spcBef>
              <a:spcAft>
                <a:spcPts val="0"/>
              </a:spcAft>
              <a:buClr>
                <a:srgbClr val="3891A7"/>
              </a:buClr>
              <a:buSzPct val="80000"/>
              <a:buFont typeface="Wingdings" panose="05000000000000000000" pitchFamily="2" charset="2"/>
              <a:buChar char="ü"/>
              <a:tabLst>
                <a:tab pos="520700" algn="l"/>
              </a:tabLst>
              <a:defRPr/>
            </a:pPr>
            <a:r>
              <a:rPr kumimoji="0" lang="en-US" sz="2400" b="0" i="0" u="none" strike="noStrike" kern="1200" cap="none" spc="0" normalizeH="0" baseline="0" noProof="0" dirty="0" smtClean="0">
                <a:ln>
                  <a:noFill/>
                </a:ln>
                <a:solidFill>
                  <a:sysClr val="windowText" lastClr="000000"/>
                </a:solidFill>
                <a:effectLst/>
                <a:uLnTx/>
                <a:uFillTx/>
                <a:latin typeface="Gill Sans MT"/>
                <a:ea typeface="+mn-ea"/>
                <a:cs typeface="+mn-cs"/>
              </a:rPr>
              <a:t>Because the people who care about you will be very grateful to know what you would have wanted if its ever needed. </a:t>
            </a:r>
          </a:p>
          <a:p>
            <a:pPr marL="538163" marR="0" lvl="0" indent="-457200" algn="l" defTabSz="914400" rtl="0" eaLnBrk="1" fontAlgn="auto" latinLnBrk="0" hangingPunct="1">
              <a:lnSpc>
                <a:spcPct val="100000"/>
              </a:lnSpc>
              <a:spcBef>
                <a:spcPts val="600"/>
              </a:spcBef>
              <a:spcAft>
                <a:spcPts val="0"/>
              </a:spcAft>
              <a:buClr>
                <a:srgbClr val="3891A7"/>
              </a:buClr>
              <a:buSzPct val="80000"/>
              <a:buFont typeface="Wingdings" panose="05000000000000000000" pitchFamily="2" charset="2"/>
              <a:buChar char="ü"/>
              <a:tabLst>
                <a:tab pos="520700" algn="l"/>
              </a:tabLst>
              <a:defRPr/>
            </a:pPr>
            <a:r>
              <a:rPr kumimoji="0" lang="en-US" sz="2400" b="0" i="0" u="none" strike="noStrike" kern="1200" cap="none" spc="0" normalizeH="0" baseline="0" noProof="0" dirty="0" smtClean="0">
                <a:ln>
                  <a:noFill/>
                </a:ln>
                <a:solidFill>
                  <a:sysClr val="windowText" lastClr="000000"/>
                </a:solidFill>
                <a:effectLst/>
                <a:uLnTx/>
                <a:uFillTx/>
                <a:latin typeface="Gill Sans MT"/>
                <a:ea typeface="+mn-ea"/>
                <a:cs typeface="+mn-cs"/>
              </a:rPr>
              <a:t>Because doing it later could be too late.</a:t>
            </a:r>
          </a:p>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endParaRPr kumimoji="0" lang="en-US" sz="2400" b="1" i="0"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361533434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8</a:t>
            </a:fld>
            <a:endParaRPr lang="en-US"/>
          </a:p>
        </p:txBody>
      </p:sp>
      <p:sp>
        <p:nvSpPr>
          <p:cNvPr id="3" name="Title 1"/>
          <p:cNvSpPr txBox="1">
            <a:spLocks/>
          </p:cNvSpPr>
          <p:nvPr/>
        </p:nvSpPr>
        <p:spPr>
          <a:xfrm>
            <a:off x="1295400" y="274638"/>
            <a:ext cx="7639050" cy="1143000"/>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300" b="0" i="0" u="none" strike="noStrike" kern="1200" cap="none" spc="0" normalizeH="0" baseline="0" noProof="0" smtClean="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rPr>
              <a:t>It’s a personal choice…</a:t>
            </a:r>
            <a:endParaRPr kumimoji="0" lang="en-US" sz="4300" b="0" i="0" u="none" strike="noStrike" kern="1200" cap="none" spc="0" normalizeH="0" baseline="0" noProof="0" dirty="0">
              <a:ln>
                <a:noFill/>
              </a:ln>
              <a:solidFill>
                <a:srgbClr val="572314"/>
              </a:solidFill>
              <a:effectLst>
                <a:outerShdw blurRad="50000" dist="30000" dir="5400000" algn="tl" rotWithShape="0">
                  <a:srgbClr val="000000">
                    <a:alpha val="30000"/>
                  </a:srgbClr>
                </a:outerShdw>
              </a:effectLst>
              <a:uLnTx/>
              <a:uFillTx/>
              <a:latin typeface="Gill Sans MT"/>
              <a:ea typeface="+mj-ea"/>
              <a:cs typeface="+mj-cs"/>
            </a:endParaRPr>
          </a:p>
        </p:txBody>
      </p:sp>
      <p:pic>
        <p:nvPicPr>
          <p:cNvPr id="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32263" y="1328057"/>
            <a:ext cx="6484938" cy="416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525858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F9457CE-5BD9-C942-AA35-6E5AA7E2CB11}" type="slidenum">
              <a:rPr lang="en-US" smtClean="0"/>
              <a:pPr/>
              <a:t>9</a:t>
            </a:fld>
            <a:endParaRPr lang="en-US"/>
          </a:p>
        </p:txBody>
      </p:sp>
      <p:sp>
        <p:nvSpPr>
          <p:cNvPr id="3" name="Content Placeholder 2"/>
          <p:cNvSpPr txBox="1">
            <a:spLocks/>
          </p:cNvSpPr>
          <p:nvPr/>
        </p:nvSpPr>
        <p:spPr bwMode="auto">
          <a:xfrm>
            <a:off x="903877" y="1099457"/>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365760" marR="0" lvl="0" indent="-283464"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3200" b="1" i="0" u="none" strike="noStrike" kern="1200" cap="none" spc="0" normalizeH="0" baseline="0" noProof="0" dirty="0" smtClean="0">
                <a:ln>
                  <a:noFill/>
                </a:ln>
                <a:solidFill>
                  <a:sysClr val="windowText" lastClr="000000"/>
                </a:solidFill>
                <a:effectLst/>
                <a:uLnTx/>
                <a:uFillTx/>
                <a:latin typeface="Gill Sans MT"/>
                <a:ea typeface="+mn-ea"/>
                <a:cs typeface="+mn-cs"/>
              </a:rPr>
              <a:t>Three points to consider:</a:t>
            </a:r>
            <a:endParaRPr kumimoji="0" lang="en-US" sz="2800" b="0" i="0" u="none" strike="noStrike" kern="1200" cap="none" spc="0" normalizeH="0" baseline="0" noProof="0" dirty="0" smtClean="0">
              <a:ln>
                <a:noFill/>
              </a:ln>
              <a:solidFill>
                <a:sysClr val="windowText" lastClr="000000"/>
              </a:solidFill>
              <a:effectLst/>
              <a:uLnTx/>
              <a:uFillTx/>
              <a:latin typeface="Gill Sans MT"/>
              <a:ea typeface="+mn-ea"/>
              <a:cs typeface="+mn-cs"/>
            </a:endParaRPr>
          </a:p>
          <a:p>
            <a:pPr marL="539496" marR="0" lvl="0" indent="-457200"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Gill Sans MT"/>
                <a:ea typeface="+mn-ea"/>
                <a:cs typeface="+mn-cs"/>
              </a:rPr>
              <a:t>1.	Discussing and deciding on your goals of care in the event of a severe accident or sudden illness</a:t>
            </a:r>
          </a:p>
          <a:p>
            <a:pPr marL="539496" marR="0" lvl="0" indent="-457200"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Gill Sans MT"/>
                <a:ea typeface="+mn-ea"/>
                <a:cs typeface="+mn-cs"/>
              </a:rPr>
              <a:t>2.	Identifying any personal, cultural or religious beliefs that may affect treatment decisions</a:t>
            </a:r>
          </a:p>
          <a:p>
            <a:pPr marL="539496" marR="0" lvl="0" indent="-457200" algn="l" defTabSz="914400" rtl="0" eaLnBrk="1" fontAlgn="auto" latinLnBrk="0" hangingPunct="1">
              <a:lnSpc>
                <a:spcPct val="100000"/>
              </a:lnSpc>
              <a:spcBef>
                <a:spcPts val="600"/>
              </a:spcBef>
              <a:spcAft>
                <a:spcPts val="0"/>
              </a:spcAft>
              <a:buClr>
                <a:srgbClr val="3891A7"/>
              </a:buClr>
              <a:buSzPct val="80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Gill Sans MT"/>
                <a:ea typeface="+mn-ea"/>
                <a:cs typeface="+mn-cs"/>
              </a:rPr>
              <a:t>3.	Choosing a decision-maker (health care agent)</a:t>
            </a:r>
          </a:p>
          <a:p>
            <a:pPr marL="82550" marR="0" lvl="0" indent="0" algn="l" defTabSz="914400" rtl="0" eaLnBrk="0" fontAlgn="base" latinLnBrk="0" hangingPunct="0">
              <a:lnSpc>
                <a:spcPct val="100000"/>
              </a:lnSpc>
              <a:spcBef>
                <a:spcPts val="600"/>
              </a:spcBef>
              <a:spcAft>
                <a:spcPct val="0"/>
              </a:spcAft>
              <a:buClr>
                <a:srgbClr val="3891A7"/>
              </a:buClr>
              <a:buSzPct val="80000"/>
              <a:buFont typeface="Wingdings 2" panose="05020102010507070707" pitchFamily="18" charset="2"/>
              <a:buNone/>
              <a:tabLst/>
              <a:defRPr/>
            </a:pPr>
            <a:endParaRPr kumimoji="0" lang="en-US" sz="28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
        <p:nvSpPr>
          <p:cNvPr id="4" name="Title 1"/>
          <p:cNvSpPr txBox="1">
            <a:spLocks/>
          </p:cNvSpPr>
          <p:nvPr/>
        </p:nvSpPr>
        <p:spPr>
          <a:xfrm>
            <a:off x="1435100" y="46038"/>
            <a:ext cx="7499350" cy="868362"/>
          </a:xfrm>
          <a:prstGeom prst="rect">
            <a:avLst/>
          </a:prstGeom>
        </p:spPr>
        <p:txBody>
          <a:bodyPr anchor="ctr">
            <a:norm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rPr>
              <a:t>Conversations About Advance Care Planning</a:t>
            </a:r>
            <a:endParaRPr kumimoji="0" lang="en-US" sz="28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mj-ea"/>
              <a:cs typeface="+mj-cs"/>
            </a:endParaRPr>
          </a:p>
        </p:txBody>
      </p:sp>
    </p:spTree>
    <p:extLst>
      <p:ext uri="{BB962C8B-B14F-4D97-AF65-F5344CB8AC3E}">
        <p14:creationId xmlns:p14="http://schemas.microsoft.com/office/powerpoint/2010/main" val="72720175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Civic">
  <a:themeElements>
    <a:clrScheme name="Hospice Color">
      <a:dk1>
        <a:srgbClr val="005596"/>
      </a:dk1>
      <a:lt1>
        <a:srgbClr val="FFFFFF"/>
      </a:lt1>
      <a:dk2>
        <a:srgbClr val="000000"/>
      </a:dk2>
      <a:lt2>
        <a:srgbClr val="86AC51"/>
      </a:lt2>
      <a:accent1>
        <a:srgbClr val="005596"/>
      </a:accent1>
      <a:accent2>
        <a:srgbClr val="86AC51"/>
      </a:accent2>
      <a:accent3>
        <a:srgbClr val="F5FBFF"/>
      </a:accent3>
      <a:accent4>
        <a:srgbClr val="FFFFFF"/>
      </a:accent4>
      <a:accent5>
        <a:srgbClr val="FBFFF8"/>
      </a:accent5>
      <a:accent6>
        <a:srgbClr val="FFFCFB"/>
      </a:accent6>
      <a:hlink>
        <a:srgbClr val="FFF5FB"/>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634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charset="0"/>
            <a:ea typeface="ヒラギノ明朝 ProN W3" charset="0"/>
            <a:cs typeface="ヒラギノ明朝 ProN W3" charset="0"/>
            <a:sym typeface="Georgia" charset="0"/>
          </a:defRPr>
        </a:defPPr>
      </a:lstStyle>
    </a:spDef>
    <a:lnDef>
      <a:spPr bwMode="auto">
        <a:xfrm>
          <a:off x="0" y="0"/>
          <a:ext cx="1" cy="1"/>
        </a:xfrm>
        <a:custGeom>
          <a:avLst/>
          <a:gdLst/>
          <a:ahLst/>
          <a:cxnLst/>
          <a:rect l="0" t="0" r="0" b="0"/>
          <a:pathLst/>
        </a:custGeom>
        <a:solidFill>
          <a:srgbClr val="D1634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charset="0"/>
            <a:ea typeface="ヒラギノ明朝 ProN W3" charset="0"/>
            <a:cs typeface="ヒラギノ明朝 ProN W3" charset="0"/>
            <a:sym typeface="Georgia" charset="0"/>
          </a:defRPr>
        </a:defPPr>
      </a:lstStyle>
    </a:lnDef>
  </a:objectDefaults>
  <a:extraClrSchemeLst>
    <a:extraClrScheme>
      <a:clrScheme name="2_Civi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6980</TotalTime>
  <Words>1308</Words>
  <Application>Microsoft Office PowerPoint</Application>
  <PresentationFormat>On-screen Show (4:3)</PresentationFormat>
  <Paragraphs>207</Paragraphs>
  <Slides>24</Slides>
  <Notes>24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ＭＳ Ｐゴシック</vt:lpstr>
      <vt:lpstr>Arial</vt:lpstr>
      <vt:lpstr>Calibri</vt:lpstr>
      <vt:lpstr>Georgia</vt:lpstr>
      <vt:lpstr>Gill Sans MT</vt:lpstr>
      <vt:lpstr>Script MT Bold</vt:lpstr>
      <vt:lpstr>Times New Roman</vt:lpstr>
      <vt:lpstr>Verdana</vt:lpstr>
      <vt:lpstr>Wingdings</vt:lpstr>
      <vt:lpstr>Wingdings 2</vt:lpstr>
      <vt:lpstr>ヒラギノ明朝 ProN W3</vt:lpstr>
      <vt:lpstr>2_Civic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Dzineline Graphic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Cronce</dc:creator>
  <cp:lastModifiedBy>Joseph Pillizzi</cp:lastModifiedBy>
  <cp:revision>23</cp:revision>
  <cp:lastPrinted>2014-10-07T20:48:23Z</cp:lastPrinted>
  <dcterms:created xsi:type="dcterms:W3CDTF">2014-10-05T15:09:54Z</dcterms:created>
  <dcterms:modified xsi:type="dcterms:W3CDTF">2016-04-26T20:58:12Z</dcterms:modified>
</cp:coreProperties>
</file>